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51" r:id="rId2"/>
  </p:sldMasterIdLst>
  <p:notesMasterIdLst>
    <p:notesMasterId r:id="rId18"/>
  </p:notesMasterIdLst>
  <p:handoutMasterIdLst>
    <p:handoutMasterId r:id="rId19"/>
  </p:handoutMasterIdLst>
  <p:sldIdLst>
    <p:sldId id="259" r:id="rId3"/>
    <p:sldId id="261" r:id="rId4"/>
    <p:sldId id="281" r:id="rId5"/>
    <p:sldId id="282" r:id="rId6"/>
    <p:sldId id="283" r:id="rId7"/>
    <p:sldId id="263" r:id="rId8"/>
    <p:sldId id="267" r:id="rId9"/>
    <p:sldId id="268" r:id="rId10"/>
    <p:sldId id="285" r:id="rId11"/>
    <p:sldId id="286" r:id="rId12"/>
    <p:sldId id="287" r:id="rId13"/>
    <p:sldId id="271" r:id="rId14"/>
    <p:sldId id="289" r:id="rId15"/>
    <p:sldId id="272" r:id="rId16"/>
    <p:sldId id="288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0053"/>
    <a:srgbClr val="000043"/>
    <a:srgbClr val="00004A"/>
    <a:srgbClr val="28616D"/>
    <a:srgbClr val="000080"/>
    <a:srgbClr val="0000A1"/>
    <a:srgbClr val="800080"/>
    <a:srgbClr val="520053"/>
    <a:srgbClr val="FFEFF8"/>
    <a:srgbClr val="FFE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5" autoAdjust="0"/>
    <p:restoredTop sz="95052" autoAdjust="0"/>
  </p:normalViewPr>
  <p:slideViewPr>
    <p:cSldViewPr showGuides="1">
      <p:cViewPr>
        <p:scale>
          <a:sx n="140" d="100"/>
          <a:sy n="140" d="100"/>
        </p:scale>
        <p:origin x="-1504" y="504"/>
      </p:cViewPr>
      <p:guideLst>
        <p:guide orient="horz" pos="336"/>
        <p:guide pos="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3881A-BEE8-3E49-A09C-BEE87B82CC97}" type="datetimeFigureOut">
              <a:rPr lang="en-US" smtClean="0"/>
              <a:t>7/15/13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9A11F-722B-9842-8DE5-96F213AD8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773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5100B-7DB5-3A49-BF3F-83F45AF50E09}" type="datetimeFigureOut">
              <a:rPr lang="en-US" smtClean="0"/>
              <a:t>7/15/13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07420-D79F-8947-BDAC-FD05FB7A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780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7420-D79F-8947-BDAC-FD05FB7A69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1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503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191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990601"/>
            <a:ext cx="8839200" cy="76199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905000"/>
            <a:ext cx="8839200" cy="426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62200" y="6324600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C7B2C9-978E-7340-8B2F-9B03E38C5F96}" type="datetime1">
              <a:rPr lang="en-US" smtClean="0"/>
              <a:t>7/15/13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05200" y="632460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67600" y="6019800"/>
            <a:ext cx="457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1E26854-8C85-3A48-B074-7CB503D22F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8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auto">
          <a:xfrm>
            <a:off x="12700" y="0"/>
            <a:ext cx="1282700" cy="6858000"/>
          </a:xfrm>
          <a:prstGeom prst="rect">
            <a:avLst/>
          </a:prstGeom>
          <a:solidFill>
            <a:srgbClr val="2A438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7" name="Rectangle 5"/>
          <p:cNvSpPr>
            <a:spLocks noChangeArrowheads="1"/>
          </p:cNvSpPr>
          <p:nvPr userDrawn="1"/>
        </p:nvSpPr>
        <p:spPr bwMode="auto">
          <a:xfrm>
            <a:off x="2225675" y="1295400"/>
            <a:ext cx="4692650" cy="1362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028" name="Rectangle 6"/>
          <p:cNvSpPr>
            <a:spLocks noChangeArrowheads="1"/>
          </p:cNvSpPr>
          <p:nvPr userDrawn="1"/>
        </p:nvSpPr>
        <p:spPr bwMode="auto">
          <a:xfrm>
            <a:off x="2362200" y="3341688"/>
            <a:ext cx="4071938" cy="1009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1029" name="Picture 3" descr="C:\Storage\Medicine_Logos\Emory_University_Logos\Emory_University_Logos\emoryuniv_logo2_revers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858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 userDrawn="1"/>
        </p:nvSpPr>
        <p:spPr bwMode="auto">
          <a:xfrm>
            <a:off x="0" y="0"/>
            <a:ext cx="85725" cy="6858000"/>
          </a:xfrm>
          <a:prstGeom prst="rect">
            <a:avLst/>
          </a:prstGeom>
          <a:solidFill>
            <a:srgbClr val="2A438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51" name="Picture 1" descr="Emory_logo_vertical-blue.tif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58" y="18142"/>
            <a:ext cx="76200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52.jpg"/><Relationship Id="rId5" Type="http://schemas.openxmlformats.org/officeDocument/2006/relationships/image" Target="../media/image53.png"/><Relationship Id="rId6" Type="http://schemas.openxmlformats.org/officeDocument/2006/relationships/image" Target="../media/image54.jpe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55.tiff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tiff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jpe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0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tiff"/><Relationship Id="rId12" Type="http://schemas.openxmlformats.org/officeDocument/2006/relationships/image" Target="../media/image36.jpg"/><Relationship Id="rId13" Type="http://schemas.openxmlformats.org/officeDocument/2006/relationships/image" Target="../media/image37.jpeg"/><Relationship Id="rId14" Type="http://schemas.openxmlformats.org/officeDocument/2006/relationships/image" Target="../media/image38.jpg"/><Relationship Id="rId15" Type="http://schemas.openxmlformats.org/officeDocument/2006/relationships/image" Target="../media/image39.jpeg"/><Relationship Id="rId16" Type="http://schemas.openxmlformats.org/officeDocument/2006/relationships/image" Target="../media/image40.jpeg"/><Relationship Id="rId17" Type="http://schemas.openxmlformats.org/officeDocument/2006/relationships/image" Target="../media/image41.tiff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g"/><Relationship Id="rId6" Type="http://schemas.openxmlformats.org/officeDocument/2006/relationships/image" Target="../media/image30.jpeg"/><Relationship Id="rId7" Type="http://schemas.openxmlformats.org/officeDocument/2006/relationships/image" Target="../media/image31.jpg"/><Relationship Id="rId8" Type="http://schemas.openxmlformats.org/officeDocument/2006/relationships/image" Target="../media/image32.jpeg"/><Relationship Id="rId9" Type="http://schemas.openxmlformats.org/officeDocument/2006/relationships/image" Target="../media/image33.jpg"/><Relationship Id="rId10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image" Target="../media/image47.jpeg"/><Relationship Id="rId8" Type="http://schemas.openxmlformats.org/officeDocument/2006/relationships/image" Target="../media/image48.jpeg"/><Relationship Id="rId9" Type="http://schemas.openxmlformats.org/officeDocument/2006/relationships/image" Target="../media/image49.tiff"/><Relationship Id="rId10" Type="http://schemas.openxmlformats.org/officeDocument/2006/relationships/image" Target="../media/image50.tiff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447800" y="838200"/>
            <a:ext cx="7543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/>
            <a:r>
              <a:rPr lang="en-US" sz="7100" b="1" dirty="0">
                <a:solidFill>
                  <a:srgbClr val="000053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ONSTR</a:t>
            </a:r>
            <a:r>
              <a:rPr lang="en-US" sz="5800" b="1" dirty="0">
                <a:solidFill>
                  <a:srgbClr val="000053"/>
                </a:solidFill>
                <a:latin typeface="Arial"/>
                <a:cs typeface="Arial"/>
              </a:rPr>
              <a:t/>
            </a:r>
            <a:br>
              <a:rPr lang="en-US" sz="5800" b="1" dirty="0">
                <a:solidFill>
                  <a:srgbClr val="000053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000053"/>
                </a:solidFill>
                <a:latin typeface="Arial"/>
                <a:cs typeface="Arial"/>
              </a:rPr>
              <a:t/>
            </a:r>
            <a:br>
              <a:rPr lang="en-US" b="1" dirty="0">
                <a:solidFill>
                  <a:srgbClr val="000053"/>
                </a:solidFill>
                <a:latin typeface="Arial"/>
                <a:cs typeface="Arial"/>
              </a:rPr>
            </a:br>
            <a:r>
              <a:rPr lang="en-US" sz="3700" b="1" dirty="0">
                <a:solidFill>
                  <a:srgbClr val="000053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The Ontology for </a:t>
            </a:r>
            <a:br>
              <a:rPr lang="en-US" sz="3700" b="1" dirty="0">
                <a:solidFill>
                  <a:srgbClr val="000053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</a:br>
            <a:r>
              <a:rPr lang="en-US" sz="3700" b="1" dirty="0">
                <a:solidFill>
                  <a:srgbClr val="000053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Newborn Screening Follow-up and Translational Research</a:t>
            </a:r>
            <a:r>
              <a:rPr lang="en-US" sz="4400" b="1" dirty="0">
                <a:solidFill>
                  <a:srgbClr val="000053"/>
                </a:solidFill>
                <a:latin typeface="Arial"/>
                <a:cs typeface="Arial"/>
              </a:rPr>
              <a:t>  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057400" y="4572000"/>
            <a:ext cx="6477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Snezana Nikolic, </a:t>
            </a:r>
            <a:r>
              <a:rPr lang="en-US" sz="1300" b="1" dirty="0" err="1">
                <a:solidFill>
                  <a:schemeClr val="tx2"/>
                </a:solidFill>
                <a:latin typeface="Arial"/>
                <a:cs typeface="Arial"/>
              </a:rPr>
              <a:t>Prabhu</a:t>
            </a:r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 Shankar, </a:t>
            </a:r>
            <a:r>
              <a:rPr lang="en-US" sz="1300" b="1" dirty="0" err="1">
                <a:solidFill>
                  <a:schemeClr val="tx2"/>
                </a:solidFill>
                <a:latin typeface="Arial"/>
                <a:cs typeface="Arial"/>
              </a:rPr>
              <a:t>Sivaram</a:t>
            </a:r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1300" b="1" dirty="0" err="1">
                <a:solidFill>
                  <a:schemeClr val="tx2"/>
                </a:solidFill>
                <a:latin typeface="Arial"/>
                <a:cs typeface="Arial"/>
              </a:rPr>
              <a:t>Arabandi</a:t>
            </a:r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,</a:t>
            </a:r>
          </a:p>
          <a:p>
            <a:pPr algn="ctr"/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1300" b="1" dirty="0" err="1">
                <a:solidFill>
                  <a:schemeClr val="tx2"/>
                </a:solidFill>
                <a:latin typeface="Arial"/>
                <a:cs typeface="Arial"/>
              </a:rPr>
              <a:t>Akshaye</a:t>
            </a:r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1300" b="1" dirty="0" err="1">
                <a:solidFill>
                  <a:schemeClr val="tx2"/>
                </a:solidFill>
                <a:latin typeface="Arial"/>
                <a:cs typeface="Arial"/>
              </a:rPr>
              <a:t>Dhawan</a:t>
            </a:r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, </a:t>
            </a:r>
            <a:r>
              <a:rPr lang="en-US" sz="1300" b="1" dirty="0" err="1">
                <a:solidFill>
                  <a:schemeClr val="tx2"/>
                </a:solidFill>
                <a:latin typeface="Arial"/>
                <a:cs typeface="Arial"/>
              </a:rPr>
              <a:t>Rajshekhar</a:t>
            </a:r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1300" b="1" dirty="0" err="1">
                <a:solidFill>
                  <a:schemeClr val="tx2"/>
                </a:solidFill>
                <a:latin typeface="Arial"/>
                <a:cs typeface="Arial"/>
              </a:rPr>
              <a:t>Sunderraman</a:t>
            </a:r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, Sham </a:t>
            </a:r>
            <a:r>
              <a:rPr lang="en-US" sz="1300" b="1" dirty="0" err="1">
                <a:solidFill>
                  <a:schemeClr val="tx2"/>
                </a:solidFill>
                <a:latin typeface="Arial"/>
                <a:cs typeface="Arial"/>
              </a:rPr>
              <a:t>Navathe</a:t>
            </a:r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,</a:t>
            </a:r>
          </a:p>
          <a:p>
            <a:pPr algn="ctr"/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1300" b="1" dirty="0" err="1">
                <a:solidFill>
                  <a:schemeClr val="tx2"/>
                </a:solidFill>
                <a:latin typeface="Arial"/>
                <a:cs typeface="Arial"/>
              </a:rPr>
              <a:t>Kunal</a:t>
            </a:r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1300" b="1" dirty="0" err="1">
                <a:solidFill>
                  <a:schemeClr val="tx2"/>
                </a:solidFill>
                <a:latin typeface="Arial"/>
                <a:cs typeface="Arial"/>
              </a:rPr>
              <a:t>Malhotra</a:t>
            </a:r>
            <a:r>
              <a:rPr lang="en-US" sz="1300" b="1" dirty="0">
                <a:solidFill>
                  <a:schemeClr val="tx2"/>
                </a:solidFill>
                <a:latin typeface="Arial"/>
                <a:cs typeface="Arial"/>
              </a:rPr>
              <a:t>, Rani H. Singh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733800" y="6308725"/>
            <a:ext cx="320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tx2"/>
                </a:solidFill>
                <a:latin typeface="Arial"/>
                <a:cs typeface="Arial"/>
              </a:rPr>
              <a:t>ICBO 2013, Semantic Trilogy,  </a:t>
            </a:r>
            <a:r>
              <a:rPr lang="en-US" sz="1000" b="1" dirty="0">
                <a:solidFill>
                  <a:schemeClr val="tx2"/>
                </a:solidFill>
                <a:latin typeface="Arial"/>
                <a:cs typeface="Arial"/>
              </a:rPr>
              <a:t>Montréal, QC</a:t>
            </a:r>
            <a:endParaRPr lang="en-US" sz="1000" b="1" dirty="0">
              <a:solidFill>
                <a:srgbClr val="1E0F8B"/>
              </a:solidFill>
              <a:latin typeface="Arial"/>
              <a:cs typeface="Arial"/>
            </a:endParaRPr>
          </a:p>
        </p:txBody>
      </p:sp>
      <p:pic>
        <p:nvPicPr>
          <p:cNvPr id="3" name="Picture 2" descr="Logo01_DarkBlueAcrony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355" y="5567205"/>
            <a:ext cx="1219200" cy="464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6200" y="58058"/>
            <a:ext cx="4953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350" b="1" u="sng" dirty="0" smtClean="0">
                <a:solidFill>
                  <a:srgbClr val="330066"/>
                </a:solidFill>
                <a:latin typeface="Arial"/>
                <a:cs typeface="Arial"/>
              </a:rPr>
              <a:t>PAH Enzyme Activity Participants</a:t>
            </a:r>
            <a:endParaRPr lang="en-US" sz="2350" b="1" u="sng" dirty="0">
              <a:solidFill>
                <a:srgbClr val="330066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10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24250" y="563426"/>
            <a:ext cx="3181350" cy="2103574"/>
            <a:chOff x="3067050" y="1397000"/>
            <a:chExt cx="3181350" cy="1874974"/>
          </a:xfrm>
        </p:grpSpPr>
        <p:pic>
          <p:nvPicPr>
            <p:cNvPr id="10" name="Picture 4" descr="01Phe-Tyr_BH4prephe#121F80C.gif                                0121F808HD                             BE7B8504: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397000"/>
              <a:ext cx="3181350" cy="187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" descr="PAXtetramer_bubles.tiff                                        0121E607HD                             BE7B8504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1913590"/>
              <a:ext cx="269875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6019800" y="1124635"/>
            <a:ext cx="3048000" cy="708013"/>
            <a:chOff x="6036276" y="990600"/>
            <a:chExt cx="2883243" cy="708013"/>
          </a:xfrm>
        </p:grpSpPr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6036276" y="1367753"/>
              <a:ext cx="552450" cy="3308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folHlink"/>
                  </a:solidFill>
                  <a:latin typeface="Arial Rounded MT Bold" charset="0"/>
                </a:rPr>
                <a:t> </a:t>
              </a:r>
              <a:r>
                <a:rPr lang="en-US" sz="1550" b="1" dirty="0" smtClean="0">
                  <a:solidFill>
                    <a:schemeClr val="folHlink"/>
                  </a:solidFill>
                  <a:latin typeface="Arial"/>
                  <a:cs typeface="Arial"/>
                </a:rPr>
                <a:t>Tyr</a:t>
              </a:r>
              <a:endParaRPr lang="en-US" sz="1550" b="1" dirty="0">
                <a:latin typeface="Arial"/>
                <a:cs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829167" y="990600"/>
              <a:ext cx="2090352" cy="685800"/>
            </a:xfrm>
            <a:prstGeom prst="roundRect">
              <a:avLst/>
            </a:prstGeom>
            <a:solidFill>
              <a:srgbClr val="FFEFF8"/>
            </a:solidFill>
            <a:ln w="19050">
              <a:solidFill>
                <a:srgbClr val="80008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40" rIns="91440" rtlCol="0" anchor="ctr" anchorCtr="0"/>
            <a:lstStyle/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Dietary supplement/Therapy</a:t>
              </a:r>
            </a:p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PAH enzyme product</a:t>
              </a:r>
            </a:p>
            <a:p>
              <a:r>
                <a:rPr lang="en-US" sz="1050" b="1" dirty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TAH enzyme substrate  </a:t>
              </a:r>
              <a:endParaRPr lang="en-US" sz="1050" b="1" dirty="0">
                <a:solidFill>
                  <a:srgbClr val="800080"/>
                </a:solidFill>
                <a:latin typeface="Arial"/>
                <a:cs typeface="Arial"/>
              </a:endParaRPr>
            </a:p>
          </p:txBody>
        </p:sp>
        <p:cxnSp>
          <p:nvCxnSpPr>
            <p:cNvPr id="19" name="Straight Arrow Connector 18"/>
            <p:cNvCxnSpPr>
              <a:stCxn id="12" idx="3"/>
              <a:endCxn id="17" idx="1"/>
            </p:cNvCxnSpPr>
            <p:nvPr/>
          </p:nvCxnSpPr>
          <p:spPr>
            <a:xfrm flipV="1">
              <a:off x="6588726" y="1333500"/>
              <a:ext cx="240441" cy="199683"/>
            </a:xfrm>
            <a:prstGeom prst="straightConnector1">
              <a:avLst/>
            </a:prstGeom>
            <a:ln w="9525">
              <a:solidFill>
                <a:srgbClr val="80008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600200" y="2614158"/>
            <a:ext cx="3401788" cy="1195842"/>
            <a:chOff x="1600200" y="2614158"/>
            <a:chExt cx="3401788" cy="1195842"/>
          </a:xfrm>
        </p:grpSpPr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505200" y="2614158"/>
              <a:ext cx="609600" cy="32316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 anchorCtr="0">
              <a:spAutoFit/>
            </a:bodyPr>
            <a:lstStyle/>
            <a:p>
              <a:r>
                <a:rPr lang="en-US" sz="1500" b="1" dirty="0">
                  <a:solidFill>
                    <a:schemeClr val="folHlink"/>
                  </a:solidFill>
                  <a:latin typeface="Arial"/>
                  <a:cs typeface="Arial"/>
                </a:rPr>
                <a:t>BH4</a:t>
              </a:r>
              <a:endParaRPr lang="en-US" sz="1500" b="1" dirty="0">
                <a:latin typeface="Arial"/>
                <a:cs typeface="Arial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600200" y="3124200"/>
              <a:ext cx="3401788" cy="685800"/>
            </a:xfrm>
            <a:prstGeom prst="roundRect">
              <a:avLst/>
            </a:prstGeom>
            <a:solidFill>
              <a:srgbClr val="FFEFF8"/>
            </a:solidFill>
            <a:ln w="19050">
              <a:solidFill>
                <a:srgbClr val="66006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050" b="1" dirty="0" smtClean="0">
                <a:solidFill>
                  <a:srgbClr val="800080"/>
                </a:solidFill>
                <a:latin typeface="Arial"/>
                <a:cs typeface="Arial"/>
              </a:endParaRPr>
            </a:p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SR/DHPR </a:t>
              </a:r>
              <a:r>
                <a:rPr lang="en-US" sz="1050" b="1" dirty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e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nzyme product</a:t>
              </a:r>
            </a:p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err="1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PheOH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/</a:t>
              </a:r>
              <a:r>
                <a:rPr lang="en-US" sz="1050" b="1" dirty="0" err="1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TyrOH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/</a:t>
              </a:r>
              <a:r>
                <a:rPr lang="en-US" sz="1050" b="1" dirty="0" err="1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TrpOH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 enzyme cofactor</a:t>
              </a:r>
            </a:p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Pharmacological chaperone (treatment option)</a:t>
              </a:r>
            </a:p>
            <a:p>
              <a:r>
                <a:rPr lang="en-US" sz="1000" dirty="0" smtClean="0">
                  <a:solidFill>
                    <a:srgbClr val="800080"/>
                  </a:solidFill>
                  <a:latin typeface="Arial Rounded MT Bold"/>
                  <a:cs typeface="Arial Rounded MT Bold"/>
                </a:rPr>
                <a:t> </a:t>
              </a:r>
              <a:endParaRPr lang="en-US" sz="1000" dirty="0">
                <a:solidFill>
                  <a:srgbClr val="800080"/>
                </a:solidFill>
                <a:latin typeface="Arial Rounded MT Bold"/>
                <a:cs typeface="Arial Rounded MT Bold"/>
              </a:endParaRPr>
            </a:p>
          </p:txBody>
        </p:sp>
        <p:cxnSp>
          <p:nvCxnSpPr>
            <p:cNvPr id="28" name="Straight Arrow Connector 27"/>
            <p:cNvCxnSpPr>
              <a:stCxn id="14" idx="2"/>
              <a:endCxn id="27" idx="0"/>
            </p:cNvCxnSpPr>
            <p:nvPr/>
          </p:nvCxnSpPr>
          <p:spPr>
            <a:xfrm flipH="1">
              <a:off x="3301094" y="2937323"/>
              <a:ext cx="508906" cy="186877"/>
            </a:xfrm>
            <a:prstGeom prst="straightConnector1">
              <a:avLst/>
            </a:prstGeom>
            <a:ln w="12700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81" name="Group 15380"/>
          <p:cNvGrpSpPr/>
          <p:nvPr/>
        </p:nvGrpSpPr>
        <p:grpSpPr>
          <a:xfrm>
            <a:off x="381000" y="533400"/>
            <a:ext cx="3581400" cy="2438400"/>
            <a:chOff x="381000" y="533400"/>
            <a:chExt cx="3581400" cy="2438400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405837" y="1242566"/>
              <a:ext cx="556563" cy="3308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r>
                <a:rPr lang="en-US" sz="1550" b="1" dirty="0" err="1">
                  <a:solidFill>
                    <a:schemeClr val="folHlink"/>
                  </a:solidFill>
                  <a:latin typeface="Arial"/>
                  <a:cs typeface="Arial"/>
                </a:rPr>
                <a:t>Phe</a:t>
              </a:r>
              <a:endParaRPr lang="en-US" sz="1550" b="1" dirty="0">
                <a:latin typeface="Arial"/>
                <a:cs typeface="Arial"/>
              </a:endParaRPr>
            </a:p>
          </p:txBody>
        </p:sp>
        <p:pic>
          <p:nvPicPr>
            <p:cNvPr id="15366" name="Picture 15365" descr="FoodItem-Redfram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533400"/>
              <a:ext cx="2743200" cy="2438399"/>
            </a:xfrm>
            <a:prstGeom prst="rect">
              <a:avLst/>
            </a:prstGeom>
            <a:ln w="19050">
              <a:solidFill>
                <a:srgbClr val="660066"/>
              </a:solidFill>
            </a:ln>
          </p:spPr>
        </p:pic>
        <p:sp>
          <p:nvSpPr>
            <p:cNvPr id="44" name="Rounded Rectangle 43"/>
            <p:cNvSpPr/>
            <p:nvPr/>
          </p:nvSpPr>
          <p:spPr>
            <a:xfrm>
              <a:off x="1981200" y="1828800"/>
              <a:ext cx="411845" cy="1143000"/>
            </a:xfrm>
            <a:prstGeom prst="roundRect">
              <a:avLst/>
            </a:prstGeom>
            <a:noFill/>
            <a:ln w="25400" cap="rnd" cmpd="sng">
              <a:solidFill>
                <a:srgbClr val="FF0000"/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>
              <a:stCxn id="11" idx="2"/>
            </p:cNvCxnSpPr>
            <p:nvPr/>
          </p:nvCxnSpPr>
          <p:spPr>
            <a:xfrm flipH="1">
              <a:off x="2438401" y="1573426"/>
              <a:ext cx="1245718" cy="560174"/>
            </a:xfrm>
            <a:prstGeom prst="straightConnector1">
              <a:avLst/>
            </a:prstGeom>
            <a:ln w="12700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181600" y="3352800"/>
            <a:ext cx="3926824" cy="3429000"/>
            <a:chOff x="457200" y="838200"/>
            <a:chExt cx="4542796" cy="3581400"/>
          </a:xfrm>
        </p:grpSpPr>
        <p:pic>
          <p:nvPicPr>
            <p:cNvPr id="50" name="Picture 11" descr="02GO_classes_funct-process.tiff                                0121F808HD                             BE7B8504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838200"/>
              <a:ext cx="3581400" cy="358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ectangle 14"/>
            <p:cNvSpPr>
              <a:spLocks noChangeArrowheads="1"/>
            </p:cNvSpPr>
            <p:nvPr/>
          </p:nvSpPr>
          <p:spPr bwMode="auto">
            <a:xfrm>
              <a:off x="3124200" y="1219200"/>
              <a:ext cx="914400" cy="381000"/>
            </a:xfrm>
            <a:prstGeom prst="rect">
              <a:avLst/>
            </a:prstGeom>
            <a:solidFill>
              <a:srgbClr val="F7E4FF">
                <a:alpha val="28999"/>
              </a:srgb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5"/>
            <p:cNvSpPr>
              <a:spLocks noChangeArrowheads="1"/>
            </p:cNvSpPr>
            <p:nvPr/>
          </p:nvSpPr>
          <p:spPr bwMode="auto">
            <a:xfrm>
              <a:off x="3124200" y="1828800"/>
              <a:ext cx="914400" cy="2438400"/>
            </a:xfrm>
            <a:prstGeom prst="rect">
              <a:avLst/>
            </a:prstGeom>
            <a:solidFill>
              <a:srgbClr val="F7E4FF">
                <a:alpha val="28999"/>
              </a:srgbClr>
            </a:solidFill>
            <a:ln w="1905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16"/>
            <p:cNvSpPr>
              <a:spLocks noChangeArrowheads="1"/>
            </p:cNvSpPr>
            <p:nvPr/>
          </p:nvSpPr>
          <p:spPr bwMode="auto">
            <a:xfrm>
              <a:off x="4114800" y="1371600"/>
              <a:ext cx="152400" cy="1371600"/>
            </a:xfrm>
            <a:prstGeom prst="curvedLeftArrow">
              <a:avLst>
                <a:gd name="adj1" fmla="val 180000"/>
                <a:gd name="adj2" fmla="val 360000"/>
                <a:gd name="adj3" fmla="val 33333"/>
              </a:avLst>
            </a:prstGeom>
            <a:solidFill>
              <a:srgbClr val="F7E4FF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17"/>
            <p:cNvSpPr>
              <a:spLocks noChangeArrowheads="1"/>
            </p:cNvSpPr>
            <p:nvPr/>
          </p:nvSpPr>
          <p:spPr bwMode="auto">
            <a:xfrm>
              <a:off x="4257675" y="1889125"/>
              <a:ext cx="742321" cy="265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50" b="1" dirty="0" err="1">
                  <a:solidFill>
                    <a:srgbClr val="FF0000"/>
                  </a:solidFill>
                  <a:latin typeface="Arial"/>
                  <a:cs typeface="Arial"/>
                </a:rPr>
                <a:t>part_of</a:t>
              </a:r>
              <a:endParaRPr lang="en-US" sz="1050" b="1" dirty="0">
                <a:latin typeface="Arial"/>
                <a:cs typeface="Arial"/>
              </a:endParaRPr>
            </a:p>
          </p:txBody>
        </p:sp>
      </p:grpSp>
      <p:pic>
        <p:nvPicPr>
          <p:cNvPr id="55" name="Picture 20" descr="00PAH_MECHani_STEPS.jpg                                        0121F808HD                             BE7B8504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11386"/>
            <a:ext cx="4343400" cy="2715987"/>
          </a:xfrm>
          <a:prstGeom prst="rect">
            <a:avLst/>
          </a:prstGeom>
          <a:noFill/>
          <a:ln w="15875">
            <a:solidFill>
              <a:schemeClr val="accent4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5638800" y="2362200"/>
            <a:ext cx="3276600" cy="689648"/>
            <a:chOff x="5638800" y="2362200"/>
            <a:chExt cx="3276600" cy="689648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5638800" y="2720988"/>
              <a:ext cx="1295400" cy="3308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 anchorCtr="0">
              <a:spAutoFit/>
            </a:bodyPr>
            <a:lstStyle/>
            <a:p>
              <a:r>
                <a:rPr lang="en-US" sz="1550" b="1" dirty="0" smtClean="0">
                  <a:solidFill>
                    <a:schemeClr val="folHlink"/>
                  </a:solidFill>
                  <a:latin typeface="Arial"/>
                  <a:cs typeface="Arial"/>
                </a:rPr>
                <a:t>4</a:t>
              </a:r>
              <a:r>
                <a:rPr lang="en-US" sz="1550" b="1" dirty="0" smtClean="0">
                  <a:solidFill>
                    <a:schemeClr val="folHlink"/>
                  </a:solidFill>
                  <a:latin typeface="Arial"/>
                  <a:ea typeface="Lucida Grande"/>
                  <a:cs typeface="Arial"/>
                </a:rPr>
                <a:t>aO</a:t>
              </a:r>
              <a:r>
                <a:rPr lang="en-US" sz="1550" b="1" dirty="0" smtClean="0">
                  <a:solidFill>
                    <a:schemeClr val="folHlink"/>
                  </a:solidFill>
                  <a:latin typeface="Arial"/>
                  <a:cs typeface="Arial"/>
                </a:rPr>
                <a:t>H</a:t>
              </a:r>
              <a:r>
                <a:rPr lang="en-US" sz="1550" b="1" dirty="0">
                  <a:solidFill>
                    <a:schemeClr val="folHlink"/>
                  </a:solidFill>
                  <a:latin typeface="Arial"/>
                  <a:cs typeface="Arial"/>
                </a:rPr>
                <a:t>-BH2</a:t>
              </a:r>
              <a:endParaRPr lang="en-US" sz="1550" b="1" dirty="0">
                <a:latin typeface="Arial"/>
                <a:cs typeface="Arial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7162800" y="2362200"/>
              <a:ext cx="1752600" cy="609600"/>
            </a:xfrm>
            <a:prstGeom prst="roundRect">
              <a:avLst/>
            </a:prstGeom>
            <a:solidFill>
              <a:srgbClr val="FFEFF8"/>
            </a:solidFill>
            <a:ln w="19050">
              <a:solidFill>
                <a:srgbClr val="66006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7475" indent="-117475"/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err="1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PheOH</a:t>
              </a:r>
              <a:r>
                <a:rPr lang="en-US" sz="1050" b="1" dirty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/</a:t>
              </a:r>
              <a:r>
                <a:rPr lang="en-US" sz="1050" b="1" dirty="0" err="1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TyrOH</a:t>
              </a:r>
              <a:r>
                <a:rPr lang="en-US" sz="1050" b="1" dirty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/</a:t>
              </a:r>
              <a:r>
                <a:rPr lang="en-US" sz="1050" b="1" dirty="0" err="1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TrpOH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             enzyme product</a:t>
              </a:r>
            </a:p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PCD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 enzyme substrate  </a:t>
              </a:r>
              <a:endParaRPr lang="en-US" sz="1050" b="1" dirty="0">
                <a:solidFill>
                  <a:srgbClr val="800080"/>
                </a:solidFill>
                <a:latin typeface="Arial"/>
                <a:cs typeface="Arial"/>
              </a:endParaRPr>
            </a:p>
          </p:txBody>
        </p:sp>
        <p:cxnSp>
          <p:nvCxnSpPr>
            <p:cNvPr id="39" name="Straight Arrow Connector 38"/>
            <p:cNvCxnSpPr>
              <a:stCxn id="15" idx="3"/>
              <a:endCxn id="29" idx="1"/>
            </p:cNvCxnSpPr>
            <p:nvPr/>
          </p:nvCxnSpPr>
          <p:spPr>
            <a:xfrm flipV="1">
              <a:off x="6934200" y="2667000"/>
              <a:ext cx="228600" cy="219418"/>
            </a:xfrm>
            <a:prstGeom prst="straightConnector1">
              <a:avLst/>
            </a:prstGeom>
            <a:ln w="9525">
              <a:solidFill>
                <a:srgbClr val="80008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 descr="Logo01_DarkBlueAcronym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4800600" y="58058"/>
            <a:ext cx="2438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300" b="1" u="sng" dirty="0" smtClean="0">
                <a:solidFill>
                  <a:srgbClr val="330066"/>
                </a:solidFill>
                <a:latin typeface="Arial Rounded MT Bold" charset="0"/>
              </a:rPr>
              <a:t> </a:t>
            </a:r>
            <a:r>
              <a:rPr lang="en-US" sz="2350" b="1" u="sng" dirty="0" smtClean="0">
                <a:solidFill>
                  <a:srgbClr val="330066"/>
                </a:solidFill>
                <a:latin typeface="Arial"/>
                <a:cs typeface="Arial"/>
              </a:rPr>
              <a:t> - Why Bother?</a:t>
            </a:r>
            <a:endParaRPr lang="en-US" sz="2350" b="1" u="sng" dirty="0">
              <a:solidFill>
                <a:srgbClr val="33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544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6200" y="76200"/>
            <a:ext cx="8534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330066"/>
                </a:solidFill>
                <a:latin typeface="Arial"/>
                <a:cs typeface="Arial"/>
              </a:rPr>
              <a:t>PAH Enzyme </a:t>
            </a:r>
            <a:r>
              <a:rPr lang="en-US" sz="2000" b="1" u="sng" dirty="0">
                <a:solidFill>
                  <a:srgbClr val="330066"/>
                </a:solidFill>
                <a:latin typeface="Arial"/>
                <a:cs typeface="Arial"/>
              </a:rPr>
              <a:t>Activity </a:t>
            </a:r>
            <a:r>
              <a:rPr lang="en-US" sz="2000" b="1" u="sng" dirty="0" smtClean="0">
                <a:solidFill>
                  <a:srgbClr val="330066"/>
                </a:solidFill>
                <a:latin typeface="Arial"/>
                <a:cs typeface="Arial"/>
              </a:rPr>
              <a:t>Onto Model: Modified Situational Role Model</a:t>
            </a:r>
            <a:endParaRPr lang="en-US" sz="2000" b="1" u="sng" dirty="0">
              <a:solidFill>
                <a:srgbClr val="330066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11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5" name="Picture 4" descr="01Phe-Tyr_BH4prephe#121F80C.gif                                0121F808HD                             BE7B850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33" y="1219200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Group 144"/>
          <p:cNvGrpSpPr/>
          <p:nvPr/>
        </p:nvGrpSpPr>
        <p:grpSpPr>
          <a:xfrm>
            <a:off x="2154162" y="609600"/>
            <a:ext cx="4631269" cy="1905000"/>
            <a:chOff x="2154162" y="609600"/>
            <a:chExt cx="4631269" cy="1905000"/>
          </a:xfrm>
        </p:grpSpPr>
        <p:sp>
          <p:nvSpPr>
            <p:cNvPr id="21" name="AutoShape 7"/>
            <p:cNvSpPr>
              <a:spLocks noChangeArrowheads="1"/>
            </p:cNvSpPr>
            <p:nvPr/>
          </p:nvSpPr>
          <p:spPr bwMode="auto">
            <a:xfrm>
              <a:off x="4317996" y="1143000"/>
              <a:ext cx="152400" cy="609600"/>
            </a:xfrm>
            <a:prstGeom prst="downArrow">
              <a:avLst>
                <a:gd name="adj1" fmla="val 50000"/>
                <a:gd name="adj2" fmla="val 65625"/>
              </a:avLst>
            </a:prstGeom>
            <a:gradFill flip="none" rotWithShape="1">
              <a:gsLst>
                <a:gs pos="0">
                  <a:srgbClr val="980D63"/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mpd="sng">
              <a:solidFill>
                <a:srgbClr val="520053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154162" y="609600"/>
              <a:ext cx="4631269" cy="533400"/>
            </a:xfrm>
            <a:prstGeom prst="roundRect">
              <a:avLst/>
            </a:prstGeom>
            <a:solidFill>
              <a:srgbClr val="FFEFF8"/>
            </a:solidFill>
            <a:ln w="19050">
              <a:solidFill>
                <a:srgbClr val="66006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900" b="1" dirty="0">
                  <a:solidFill>
                    <a:srgbClr val="000090"/>
                  </a:solidFill>
                  <a:latin typeface="Arial"/>
                  <a:cs typeface="Arial"/>
                </a:rPr>
                <a:t>Enzymes are bearers of </a:t>
              </a:r>
              <a:r>
                <a:rPr lang="en-US" sz="1900" b="1" dirty="0" err="1">
                  <a:solidFill>
                    <a:srgbClr val="000090"/>
                  </a:solidFill>
                  <a:latin typeface="Arial"/>
                  <a:cs typeface="Arial"/>
                </a:rPr>
                <a:t>bfo:function</a:t>
              </a:r>
              <a:r>
                <a:rPr lang="en-US" dirty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 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165595" y="1870364"/>
              <a:ext cx="457201" cy="644236"/>
              <a:chOff x="4013192" y="2149760"/>
              <a:chExt cx="457201" cy="644236"/>
            </a:xfrm>
          </p:grpSpPr>
          <p:pic>
            <p:nvPicPr>
              <p:cNvPr id="18" name="Picture 7" descr="PAXtetramer_bubles.tiff                                        0121E607HD                             BE7B8504: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5528" y="2149760"/>
                <a:ext cx="364417" cy="415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4013192" y="2547775"/>
                <a:ext cx="457201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520053"/>
                    </a:solidFill>
                    <a:latin typeface="Arial Rounded MT Bold" charset="0"/>
                  </a:rPr>
                  <a:t>PAH</a:t>
                </a:r>
                <a:endParaRPr lang="en-US" sz="1000" dirty="0">
                  <a:solidFill>
                    <a:srgbClr val="520053"/>
                  </a:solidFill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967437" y="1600200"/>
            <a:ext cx="7338363" cy="4953000"/>
            <a:chOff x="967437" y="1600200"/>
            <a:chExt cx="7338363" cy="4953000"/>
          </a:xfrm>
        </p:grpSpPr>
        <p:pic>
          <p:nvPicPr>
            <p:cNvPr id="4" name="Picture 3" descr="RoleOfChemEnt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67200"/>
              <a:ext cx="5105400" cy="16002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0" name="Rounded Rectangle 29"/>
            <p:cNvSpPr/>
            <p:nvPr/>
          </p:nvSpPr>
          <p:spPr>
            <a:xfrm>
              <a:off x="1752600" y="6019800"/>
              <a:ext cx="5410200" cy="533400"/>
            </a:xfrm>
            <a:prstGeom prst="roundRect">
              <a:avLst/>
            </a:prstGeom>
            <a:solidFill>
              <a:srgbClr val="FFEFF8"/>
            </a:solidFill>
            <a:ln w="19050">
              <a:solidFill>
                <a:srgbClr val="66006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  <a:latin typeface="Arial"/>
                  <a:cs typeface="Arial"/>
                </a:rPr>
                <a:t>Other participants </a:t>
              </a:r>
              <a:r>
                <a:rPr lang="en-US" b="1" dirty="0">
                  <a:solidFill>
                    <a:srgbClr val="000090"/>
                  </a:solidFill>
                  <a:latin typeface="Arial"/>
                  <a:cs typeface="Arial"/>
                </a:rPr>
                <a:t>of enzymatic processes </a:t>
              </a:r>
              <a:endParaRPr lang="en-US" b="1" dirty="0" smtClean="0">
                <a:solidFill>
                  <a:srgbClr val="000090"/>
                </a:solidFill>
                <a:latin typeface="Arial"/>
                <a:cs typeface="Arial"/>
              </a:endParaRPr>
            </a:p>
            <a:p>
              <a:pPr algn="ctr"/>
              <a:r>
                <a:rPr lang="en-US" b="1" dirty="0">
                  <a:solidFill>
                    <a:srgbClr val="000090"/>
                  </a:solidFill>
                  <a:latin typeface="Arial"/>
                  <a:cs typeface="Arial"/>
                </a:rPr>
                <a:t>a</a:t>
              </a:r>
              <a:r>
                <a:rPr lang="en-US" b="1" dirty="0" smtClean="0">
                  <a:solidFill>
                    <a:srgbClr val="000090"/>
                  </a:solidFill>
                  <a:latin typeface="Arial"/>
                  <a:cs typeface="Arial"/>
                </a:rPr>
                <a:t>re bearers </a:t>
              </a:r>
              <a:r>
                <a:rPr lang="en-US" b="1" dirty="0">
                  <a:solidFill>
                    <a:srgbClr val="000090"/>
                  </a:solidFill>
                  <a:latin typeface="Arial"/>
                  <a:cs typeface="Arial"/>
                </a:rPr>
                <a:t>of </a:t>
              </a:r>
              <a:r>
                <a:rPr lang="en-US" b="1" dirty="0" err="1">
                  <a:solidFill>
                    <a:srgbClr val="000090"/>
                  </a:solidFill>
                  <a:latin typeface="Arial"/>
                  <a:cs typeface="Arial"/>
                </a:rPr>
                <a:t>bfo:role</a:t>
              </a:r>
              <a:endParaRPr lang="en-US" b="1" dirty="0">
                <a:solidFill>
                  <a:srgbClr val="000090"/>
                </a:solidFill>
                <a:latin typeface="Arial"/>
                <a:cs typeface="Arial"/>
              </a:endParaRP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967437" y="1676400"/>
              <a:ext cx="556563" cy="30777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rgbClr val="FF0000"/>
                  </a:solidFill>
                  <a:latin typeface="Arial"/>
                  <a:cs typeface="Arial"/>
                </a:rPr>
                <a:t>Phe</a:t>
              </a:r>
              <a:endParaRPr lang="en-US" sz="1400" b="1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auto">
            <a:xfrm>
              <a:off x="7749237" y="1600200"/>
              <a:ext cx="556563" cy="30777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00009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0000A1"/>
                  </a:solidFill>
                  <a:latin typeface="Arial"/>
                  <a:cs typeface="Arial"/>
                </a:rPr>
                <a:t>Tyr</a:t>
              </a:r>
              <a:endParaRPr lang="en-US" sz="1400" b="1" dirty="0">
                <a:solidFill>
                  <a:srgbClr val="0000A1"/>
                </a:solidFill>
                <a:latin typeface="Arial"/>
                <a:cs typeface="Arial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7035798" y="3653135"/>
              <a:ext cx="762000" cy="46166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0C7F6B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r>
                <a:rPr lang="en-US" sz="1200" b="1" dirty="0" smtClean="0">
                  <a:solidFill>
                    <a:srgbClr val="0C7F6B"/>
                  </a:solidFill>
                  <a:latin typeface="Arial"/>
                  <a:cs typeface="Arial"/>
                </a:rPr>
                <a:t>4</a:t>
              </a:r>
              <a:r>
                <a:rPr lang="en-US" sz="1200" b="1" dirty="0" smtClean="0">
                  <a:solidFill>
                    <a:srgbClr val="0C7F6B"/>
                  </a:solidFill>
                  <a:latin typeface="Arial"/>
                  <a:ea typeface="Lucida Grande"/>
                  <a:cs typeface="Arial"/>
                </a:rPr>
                <a:t>α</a:t>
              </a:r>
              <a:r>
                <a:rPr lang="en-US" sz="1200" b="1" dirty="0" smtClean="0">
                  <a:solidFill>
                    <a:srgbClr val="0C7F6B"/>
                  </a:solidFill>
                  <a:latin typeface="Arial"/>
                  <a:cs typeface="Arial"/>
                </a:rPr>
                <a:t>OH</a:t>
              </a:r>
              <a:r>
                <a:rPr lang="en-US" sz="1200" b="1" dirty="0">
                  <a:solidFill>
                    <a:srgbClr val="0C7F6B"/>
                  </a:solidFill>
                  <a:latin typeface="Arial"/>
                  <a:cs typeface="Arial"/>
                </a:rPr>
                <a:t>-BH2</a:t>
              </a:r>
            </a:p>
          </p:txBody>
        </p:sp>
        <p:sp>
          <p:nvSpPr>
            <p:cNvPr id="40" name="Rectangle 5"/>
            <p:cNvSpPr>
              <a:spLocks noChangeArrowheads="1"/>
            </p:cNvSpPr>
            <p:nvPr/>
          </p:nvSpPr>
          <p:spPr bwMode="auto">
            <a:xfrm>
              <a:off x="1524000" y="3578423"/>
              <a:ext cx="556563" cy="30777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folHlink"/>
                  </a:solidFill>
                  <a:latin typeface="Arial"/>
                  <a:cs typeface="Arial"/>
                </a:rPr>
                <a:t>BH4</a:t>
              </a:r>
              <a:endParaRPr lang="en-US" sz="1400" b="1" dirty="0">
                <a:latin typeface="Arial"/>
                <a:cs typeface="Arial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795832" y="3886200"/>
            <a:ext cx="2806649" cy="1346708"/>
            <a:chOff x="1795832" y="3886200"/>
            <a:chExt cx="2806649" cy="1346708"/>
          </a:xfrm>
        </p:grpSpPr>
        <p:cxnSp>
          <p:nvCxnSpPr>
            <p:cNvPr id="86" name="Straight Arrow Connector 85"/>
            <p:cNvCxnSpPr/>
            <p:nvPr/>
          </p:nvCxnSpPr>
          <p:spPr>
            <a:xfrm>
              <a:off x="1795832" y="4756217"/>
              <a:ext cx="559851" cy="1354"/>
            </a:xfrm>
            <a:prstGeom prst="straightConnector1">
              <a:avLst/>
            </a:prstGeom>
            <a:ln w="25400">
              <a:solidFill>
                <a:srgbClr val="80008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 title="xghdhh"/>
            <p:cNvCxnSpPr>
              <a:stCxn id="40" idx="2"/>
            </p:cNvCxnSpPr>
            <p:nvPr/>
          </p:nvCxnSpPr>
          <p:spPr>
            <a:xfrm rot="16200000" flipH="1">
              <a:off x="1510742" y="4177740"/>
              <a:ext cx="1143000" cy="559920"/>
            </a:xfrm>
            <a:prstGeom prst="bentConnector3">
              <a:avLst>
                <a:gd name="adj1" fmla="val 99722"/>
              </a:avLst>
            </a:prstGeom>
            <a:ln w="25400">
              <a:solidFill>
                <a:srgbClr val="80008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5"/>
            <p:cNvSpPr>
              <a:spLocks noChangeArrowheads="1"/>
            </p:cNvSpPr>
            <p:nvPr/>
          </p:nvSpPr>
          <p:spPr bwMode="auto">
            <a:xfrm>
              <a:off x="2362200" y="4641850"/>
              <a:ext cx="2240280" cy="28346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76" name="Rectangle 5"/>
            <p:cNvSpPr>
              <a:spLocks noChangeArrowheads="1"/>
            </p:cNvSpPr>
            <p:nvPr/>
          </p:nvSpPr>
          <p:spPr bwMode="auto">
            <a:xfrm>
              <a:off x="2362201" y="4940300"/>
              <a:ext cx="2240280" cy="29260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endParaRPr lang="en-US" sz="1400" dirty="0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2370667" y="1907978"/>
            <a:ext cx="5656852" cy="3627019"/>
            <a:chOff x="2370667" y="1907978"/>
            <a:chExt cx="5656852" cy="3627019"/>
          </a:xfrm>
        </p:grpSpPr>
        <p:sp>
          <p:nvSpPr>
            <p:cNvPr id="133" name="Rectangle 5"/>
            <p:cNvSpPr>
              <a:spLocks noChangeArrowheads="1"/>
            </p:cNvSpPr>
            <p:nvPr/>
          </p:nvSpPr>
          <p:spPr bwMode="auto">
            <a:xfrm>
              <a:off x="2370667" y="5278965"/>
              <a:ext cx="2582333" cy="256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gradFill flip="none" rotWithShape="1">
                <a:gsLst>
                  <a:gs pos="31000">
                    <a:srgbClr val="000090"/>
                  </a:gs>
                  <a:gs pos="100000">
                    <a:srgbClr val="FFFFFF"/>
                  </a:gs>
                  <a:gs pos="99000">
                    <a:srgbClr val="0C7F6B"/>
                  </a:gs>
                </a:gsLst>
                <a:path path="circle">
                  <a:fillToRect l="100000" t="100000"/>
                </a:path>
                <a:tileRect r="-100000" b="-100000"/>
              </a:gra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endParaRPr lang="en-US" sz="1400" dirty="0"/>
            </a:p>
          </p:txBody>
        </p:sp>
        <p:cxnSp>
          <p:nvCxnSpPr>
            <p:cNvPr id="15388" name="Elbow Connector 15387"/>
            <p:cNvCxnSpPr>
              <a:stCxn id="38" idx="2"/>
            </p:cNvCxnSpPr>
            <p:nvPr/>
          </p:nvCxnSpPr>
          <p:spPr>
            <a:xfrm rot="5400000">
              <a:off x="4708669" y="2152309"/>
              <a:ext cx="3563182" cy="3074519"/>
            </a:xfrm>
            <a:prstGeom prst="bentConnector3">
              <a:avLst>
                <a:gd name="adj1" fmla="val 100612"/>
              </a:avLst>
            </a:prstGeom>
            <a:ln>
              <a:solidFill>
                <a:srgbClr val="00009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39" idx="2"/>
            </p:cNvCxnSpPr>
            <p:nvPr/>
          </p:nvCxnSpPr>
          <p:spPr>
            <a:xfrm rot="5400000">
              <a:off x="5563102" y="3504702"/>
              <a:ext cx="1243598" cy="2463795"/>
            </a:xfrm>
            <a:prstGeom prst="bentConnector2">
              <a:avLst/>
            </a:prstGeom>
            <a:ln>
              <a:solidFill>
                <a:srgbClr val="0C7F6B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1" name="Picture 140" descr="00PAH_Catal-02-RED_REALIZ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914400"/>
            <a:ext cx="7772400" cy="5678750"/>
          </a:xfrm>
          <a:prstGeom prst="rect">
            <a:avLst/>
          </a:prstGeom>
        </p:spPr>
      </p:pic>
      <p:grpSp>
        <p:nvGrpSpPr>
          <p:cNvPr id="147" name="Group 146"/>
          <p:cNvGrpSpPr/>
          <p:nvPr/>
        </p:nvGrpSpPr>
        <p:grpSpPr>
          <a:xfrm>
            <a:off x="1241182" y="1984176"/>
            <a:ext cx="3483218" cy="3883224"/>
            <a:chOff x="1241182" y="1984176"/>
            <a:chExt cx="3483218" cy="3883224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1241182" y="5181600"/>
              <a:ext cx="89241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5"/>
            <p:cNvSpPr>
              <a:spLocks noChangeArrowheads="1"/>
            </p:cNvSpPr>
            <p:nvPr/>
          </p:nvSpPr>
          <p:spPr bwMode="auto">
            <a:xfrm>
              <a:off x="2133601" y="4953000"/>
              <a:ext cx="2438399" cy="301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41" name="Rectangle 5"/>
            <p:cNvSpPr>
              <a:spLocks noChangeArrowheads="1"/>
            </p:cNvSpPr>
            <p:nvPr/>
          </p:nvSpPr>
          <p:spPr bwMode="auto">
            <a:xfrm>
              <a:off x="2133600" y="5559623"/>
              <a:ext cx="2590800" cy="30777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endParaRPr lang="en-US" sz="1400" dirty="0"/>
            </a:p>
          </p:txBody>
        </p:sp>
        <p:cxnSp>
          <p:nvCxnSpPr>
            <p:cNvPr id="56" name="Elbow Connector 55"/>
            <p:cNvCxnSpPr>
              <a:stCxn id="31" idx="2"/>
            </p:cNvCxnSpPr>
            <p:nvPr/>
          </p:nvCxnSpPr>
          <p:spPr>
            <a:xfrm rot="16200000" flipH="1">
              <a:off x="-175752" y="3405647"/>
              <a:ext cx="3730823" cy="887881"/>
            </a:xfrm>
            <a:prstGeom prst="bentConnector3">
              <a:avLst>
                <a:gd name="adj1" fmla="val 99529"/>
              </a:avLst>
            </a:prstGeom>
            <a:ln w="254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1" name="Picture 150" descr="00PAH_Catal-03-GREEN_hasPARTICIP.jp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914400"/>
            <a:ext cx="7772400" cy="5678424"/>
          </a:xfrm>
          <a:prstGeom prst="rect">
            <a:avLst/>
          </a:prstGeom>
        </p:spPr>
      </p:pic>
      <p:pic>
        <p:nvPicPr>
          <p:cNvPr id="152" name="Picture 151" descr="00PAH_Catal-04-BLUE_hasROLE.jp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914400"/>
            <a:ext cx="7772400" cy="5678424"/>
          </a:xfrm>
          <a:prstGeom prst="rect">
            <a:avLst/>
          </a:prstGeom>
        </p:spPr>
      </p:pic>
      <p:pic>
        <p:nvPicPr>
          <p:cNvPr id="142" name="Picture 141" descr="PAHactivity2-CORR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3063174" cy="2286000"/>
          </a:xfrm>
          <a:prstGeom prst="rect">
            <a:avLst/>
          </a:prstGeom>
          <a:ln w="12700">
            <a:solidFill>
              <a:srgbClr val="800080"/>
            </a:solidFill>
          </a:ln>
        </p:spPr>
      </p:pic>
      <p:pic>
        <p:nvPicPr>
          <p:cNvPr id="185" name="Picture 184" descr="Logo01_DarkBlueAcronym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6200" y="76200"/>
            <a:ext cx="7315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700" b="1" u="sng" dirty="0" smtClean="0">
                <a:solidFill>
                  <a:srgbClr val="330066"/>
                </a:solidFill>
                <a:latin typeface="Arial"/>
                <a:cs typeface="Arial"/>
              </a:rPr>
              <a:t>All Together Now: From Gene to Disease</a:t>
            </a:r>
            <a:endParaRPr lang="en-US" sz="2700" b="1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12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00PAH_ALL-ThreeCOLO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7" y="685800"/>
            <a:ext cx="8942613" cy="6062788"/>
          </a:xfrm>
          <a:prstGeom prst="rect">
            <a:avLst/>
          </a:prstGeom>
        </p:spPr>
      </p:pic>
      <p:pic>
        <p:nvPicPr>
          <p:cNvPr id="6" name="Picture 5" descr="Logo01_DarkBlueAcrony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0"/>
            <a:ext cx="3581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800" b="1" u="sng" dirty="0" smtClean="0">
                <a:solidFill>
                  <a:srgbClr val="330066"/>
                </a:solidFill>
                <a:latin typeface="Arial"/>
                <a:cs typeface="Arial"/>
              </a:rPr>
              <a:t>Acknowledgements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13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6012359"/>
            <a:ext cx="906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80"/>
                </a:solidFill>
                <a:latin typeface="Arial"/>
                <a:cs typeface="Arial"/>
              </a:rPr>
              <a:t>This work is </a:t>
            </a:r>
            <a:r>
              <a:rPr lang="en-US" sz="1100" b="1" dirty="0" smtClean="0">
                <a:solidFill>
                  <a:srgbClr val="000080"/>
                </a:solidFill>
                <a:latin typeface="Arial"/>
                <a:cs typeface="Arial"/>
              </a:rPr>
              <a:t>partially </a:t>
            </a:r>
            <a:r>
              <a:rPr lang="en-US" sz="1100" b="1" dirty="0">
                <a:solidFill>
                  <a:srgbClr val="000080"/>
                </a:solidFill>
                <a:latin typeface="Arial"/>
                <a:cs typeface="Arial"/>
              </a:rPr>
              <a:t>supported by a 2009-10 HSI Seed Grant awarded by the Clinical Outcomes Research and Public Health (CORPH) Pilot Grants Program and by </a:t>
            </a:r>
            <a:r>
              <a:rPr lang="en-US" sz="1100" b="1" dirty="0" smtClean="0">
                <a:solidFill>
                  <a:srgbClr val="000080"/>
                </a:solidFill>
                <a:latin typeface="Arial"/>
                <a:cs typeface="Arial"/>
              </a:rPr>
              <a:t>the Georgia Institute of Technology, the Children’s </a:t>
            </a:r>
            <a:r>
              <a:rPr lang="en-US" sz="1100" b="1" dirty="0">
                <a:solidFill>
                  <a:srgbClr val="000080"/>
                </a:solidFill>
                <a:latin typeface="Arial"/>
                <a:cs typeface="Arial"/>
              </a:rPr>
              <a:t>Healthcare of Atlanta and the Southeast NBS and Genetics Collaborative Grant awarded from the Maternal and Child Health Bureau, </a:t>
            </a:r>
            <a:endParaRPr lang="en-US" sz="1100" b="1" dirty="0" smtClean="0">
              <a:solidFill>
                <a:srgbClr val="000080"/>
              </a:solidFill>
              <a:latin typeface="Arial"/>
              <a:cs typeface="Arial"/>
            </a:endParaRPr>
          </a:p>
          <a:p>
            <a:pPr algn="ctr"/>
            <a:r>
              <a:rPr lang="en-US" sz="1100" b="1" dirty="0" smtClean="0">
                <a:solidFill>
                  <a:srgbClr val="000080"/>
                </a:solidFill>
                <a:latin typeface="Arial"/>
                <a:cs typeface="Arial"/>
              </a:rPr>
              <a:t>HRSA </a:t>
            </a:r>
            <a:r>
              <a:rPr lang="en-US" sz="1100" b="1" dirty="0">
                <a:solidFill>
                  <a:srgbClr val="000080"/>
                </a:solidFill>
                <a:latin typeface="Arial"/>
                <a:cs typeface="Arial"/>
              </a:rPr>
              <a:t>Grant #U22MC10979.</a:t>
            </a:r>
          </a:p>
        </p:txBody>
      </p:sp>
      <p:pic>
        <p:nvPicPr>
          <p:cNvPr id="7" name="Picture 6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pic>
        <p:nvPicPr>
          <p:cNvPr id="3" name="Picture 2" descr="OntoPeople_Octagon0pt-Corr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048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4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600200" y="2362200"/>
            <a:ext cx="5943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8000" b="1" dirty="0" smtClean="0">
                <a:solidFill>
                  <a:srgbClr val="000080"/>
                </a:solidFill>
                <a:latin typeface="Arial"/>
                <a:cs typeface="Arial"/>
              </a:rPr>
              <a:t>Thank you!</a:t>
            </a:r>
            <a:endParaRPr lang="en-US" sz="8000" b="1" dirty="0">
              <a:solidFill>
                <a:srgbClr val="00008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14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59297"/>
            <a:ext cx="2667000" cy="990600"/>
          </a:xfrm>
          <a:prstGeom prst="rect">
            <a:avLst/>
          </a:prstGeom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05200" y="63246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b="1" dirty="0">
                <a:solidFill>
                  <a:srgbClr val="28616D"/>
                </a:solidFill>
                <a:latin typeface="Arial"/>
                <a:cs typeface="Arial"/>
              </a:rPr>
              <a:t>https:/</a:t>
            </a:r>
            <a:r>
              <a:rPr lang="en-US" b="1" dirty="0" smtClean="0">
                <a:solidFill>
                  <a:srgbClr val="28616D"/>
                </a:solidFill>
                <a:latin typeface="Arial"/>
                <a:cs typeface="Arial"/>
              </a:rPr>
              <a:t>/</a:t>
            </a:r>
            <a:r>
              <a:rPr lang="en-US" b="1" noProof="1" smtClean="0">
                <a:solidFill>
                  <a:srgbClr val="28616D"/>
                </a:solidFill>
                <a:latin typeface="Arial"/>
                <a:cs typeface="Arial"/>
              </a:rPr>
              <a:t>nbsdc.org</a:t>
            </a:r>
            <a:endParaRPr lang="en-US" b="1" noProof="1">
              <a:solidFill>
                <a:srgbClr val="28616D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15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53200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0"/>
            <a:ext cx="7391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400" b="1" u="sng" dirty="0" err="1" smtClean="0">
                <a:solidFill>
                  <a:srgbClr val="070166"/>
                </a:solidFill>
                <a:latin typeface="Arial"/>
                <a:cs typeface="Arial"/>
              </a:rPr>
              <a:t>NewBorn</a:t>
            </a:r>
            <a:r>
              <a:rPr lang="en-US" sz="3400" b="1" u="sng" dirty="0" smtClean="0">
                <a:solidFill>
                  <a:srgbClr val="070166"/>
                </a:solidFill>
                <a:latin typeface="Arial"/>
                <a:cs typeface="Arial"/>
              </a:rPr>
              <a:t> Screening System</a:t>
            </a:r>
            <a:endParaRPr lang="en-US" sz="3400" b="1" u="sng" dirty="0">
              <a:latin typeface="Arial"/>
              <a:cs typeface="Arial"/>
            </a:endParaRP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228600" y="762000"/>
            <a:ext cx="876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55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1. Newborn </a:t>
            </a:r>
            <a:r>
              <a:rPr lang="en-US" sz="255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Screening Proper (NBS):</a:t>
            </a:r>
            <a:r>
              <a:rPr lang="en-US" sz="26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Detection (57 diseases)</a:t>
            </a:r>
            <a:endParaRPr lang="en-US" sz="20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228600" y="4800600"/>
            <a:ext cx="7924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 typeface="Times" charset="0"/>
              <a:buNone/>
            </a:pPr>
            <a:r>
              <a:rPr lang="en-US" sz="26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2</a:t>
            </a:r>
            <a:r>
              <a:rPr lang="en-US" sz="26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. Short</a:t>
            </a:r>
            <a:r>
              <a:rPr lang="en-US" sz="26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-term Follow-up (STFU</a:t>
            </a:r>
            <a:r>
              <a:rPr lang="en-US" sz="26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)</a:t>
            </a:r>
            <a:r>
              <a:rPr lang="en-US" sz="2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:</a:t>
            </a:r>
            <a:r>
              <a:rPr lang="en-US" sz="255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</a:t>
            </a:r>
            <a:r>
              <a:rPr lang="en-US" sz="21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Confirmatory testing</a:t>
            </a:r>
            <a:endParaRPr lang="en-US" sz="21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228600" y="54864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 typeface="Times" charset="0"/>
              <a:buNone/>
            </a:pPr>
            <a:r>
              <a:rPr lang="en-US" sz="26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3</a:t>
            </a:r>
            <a:r>
              <a:rPr lang="en-US" sz="26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. Long</a:t>
            </a:r>
            <a:r>
              <a:rPr lang="en-US" sz="26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-term Follow-up (LTFU)</a:t>
            </a:r>
            <a:r>
              <a:rPr lang="en-US" sz="26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</a:t>
            </a:r>
          </a:p>
          <a:p>
            <a:pPr marL="342900" indent="-342900">
              <a:buFont typeface="Times" charset="0"/>
              <a:buNone/>
            </a:pPr>
            <a:r>
              <a:rPr lang="en-US" sz="24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	</a:t>
            </a:r>
            <a:r>
              <a:rPr lang="en-US" sz="205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Life-long treatment &amp; intervention (nutritional and/or medical)</a:t>
            </a:r>
          </a:p>
          <a:p>
            <a:pPr marL="342900" indent="-342900">
              <a:buFont typeface="Times" charset="0"/>
              <a:buNone/>
            </a:pPr>
            <a:r>
              <a:rPr lang="en-US" sz="205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5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   Growth and development monitoring, Treatment improvement</a:t>
            </a:r>
            <a:endParaRPr lang="en-US" sz="205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191000" y="1447800"/>
            <a:ext cx="4041648" cy="2942225"/>
            <a:chOff x="685800" y="1676400"/>
            <a:chExt cx="4041648" cy="2971647"/>
          </a:xfrm>
        </p:grpSpPr>
        <p:sp>
          <p:nvSpPr>
            <p:cNvPr id="8201" name="Text Box 9"/>
            <p:cNvSpPr txBox="1">
              <a:spLocks noChangeArrowheads="1"/>
            </p:cNvSpPr>
            <p:nvPr/>
          </p:nvSpPr>
          <p:spPr bwMode="auto">
            <a:xfrm>
              <a:off x="1066800" y="1981200"/>
              <a:ext cx="1143000" cy="167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b="1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endParaRPr>
            </a:p>
          </p:txBody>
        </p:sp>
        <p:pic>
          <p:nvPicPr>
            <p:cNvPr id="8202" name="Picture 10" descr="Puls Ox_Neonatal_01#1217E95.jpg                                01217E8FHD                             BE7B8504: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124199"/>
              <a:ext cx="1752600" cy="1523848"/>
            </a:xfrm>
            <a:prstGeom prst="rect">
              <a:avLst/>
            </a:prstGeom>
            <a:no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685800" y="2466975"/>
              <a:ext cx="19050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Pulse </a:t>
              </a:r>
              <a:r>
                <a:rPr lang="en-US" sz="1600" b="1" dirty="0" err="1" smtClean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oxymetry</a:t>
              </a:r>
              <a:endParaRPr lang="en-US" sz="16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endParaRPr>
            </a:p>
            <a:p>
              <a:pPr algn="ctr"/>
              <a:r>
                <a:rPr lang="en-US" sz="16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CCHD</a:t>
              </a:r>
              <a:endParaRPr lang="en-US" sz="20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endParaRPr>
            </a:p>
          </p:txBody>
        </p:sp>
        <p:pic>
          <p:nvPicPr>
            <p:cNvPr id="8205" name="Picture 13" descr="baby-sleepingHear-small.tiff                                   01217E99HD                             BE7B8504: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124200"/>
              <a:ext cx="1755648" cy="1523847"/>
            </a:xfrm>
            <a:prstGeom prst="rect">
              <a:avLst/>
            </a:prstGeom>
            <a:no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06" name="Rectangle 14"/>
            <p:cNvSpPr>
              <a:spLocks noChangeArrowheads="1"/>
            </p:cNvSpPr>
            <p:nvPr/>
          </p:nvSpPr>
          <p:spPr bwMode="auto">
            <a:xfrm>
              <a:off x="2819400" y="2463800"/>
              <a:ext cx="1905000" cy="5810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Hearing  screening</a:t>
              </a:r>
              <a:endParaRPr lang="en-US" sz="20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endParaRPr>
            </a:p>
          </p:txBody>
        </p:sp>
        <p:sp>
          <p:nvSpPr>
            <p:cNvPr id="8207" name="Rectangle 15"/>
            <p:cNvSpPr>
              <a:spLocks noChangeArrowheads="1"/>
            </p:cNvSpPr>
            <p:nvPr/>
          </p:nvSpPr>
          <p:spPr bwMode="auto">
            <a:xfrm>
              <a:off x="1295400" y="1676400"/>
              <a:ext cx="2895600" cy="746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342900" indent="-342900" algn="ctr">
                <a:buFont typeface="Times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Point-of-Care </a:t>
              </a:r>
            </a:p>
            <a:p>
              <a:pPr marL="342900" indent="-342900" algn="ctr">
                <a:buFont typeface="Times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Screening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1000" y="1447165"/>
            <a:ext cx="3124200" cy="2972435"/>
            <a:chOff x="5257800" y="1355725"/>
            <a:chExt cx="3124200" cy="2972435"/>
          </a:xfrm>
        </p:grpSpPr>
        <p:sp>
          <p:nvSpPr>
            <p:cNvPr id="8208" name="Rectangle 16"/>
            <p:cNvSpPr>
              <a:spLocks noChangeArrowheads="1"/>
            </p:cNvSpPr>
            <p:nvPr/>
          </p:nvSpPr>
          <p:spPr bwMode="auto">
            <a:xfrm>
              <a:off x="5257800" y="1355725"/>
              <a:ext cx="3124200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 algn="ctr">
                <a:buFont typeface="Times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Dried Blood Spot </a:t>
              </a:r>
            </a:p>
            <a:p>
              <a:pPr marL="342900" indent="-342900" algn="ctr">
                <a:buFont typeface="Times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Screening</a:t>
              </a:r>
            </a:p>
          </p:txBody>
        </p:sp>
        <p:pic>
          <p:nvPicPr>
            <p:cNvPr id="8209" name="Picture 17" descr="DBS_wiki.jpg                                                   01217E96HD                             BE7B8504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156" y="2819400"/>
              <a:ext cx="2302844" cy="1508760"/>
            </a:xfrm>
            <a:prstGeom prst="rect">
              <a:avLst/>
            </a:prstGeom>
            <a:no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10" name="Rectangle 18"/>
            <p:cNvSpPr>
              <a:spLocks noChangeArrowheads="1"/>
            </p:cNvSpPr>
            <p:nvPr/>
          </p:nvSpPr>
          <p:spPr bwMode="auto">
            <a:xfrm>
              <a:off x="5791200" y="2286000"/>
              <a:ext cx="2057400" cy="353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55 Diseases</a:t>
              </a:r>
              <a:r>
                <a:rPr lang="en-US" sz="16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 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441" y="6662208"/>
            <a:ext cx="234615" cy="195792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4250846" y="1752600"/>
            <a:ext cx="4740754" cy="304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 typeface="Times" charset="0"/>
              <a:buNone/>
            </a:pPr>
            <a:endParaRPr lang="en-US" sz="1550" b="1" dirty="0" smtClean="0">
              <a:solidFill>
                <a:srgbClr val="980D63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  <a:p>
            <a:pPr marL="342900" indent="-342900">
              <a:buFont typeface="Times" charset="0"/>
              <a:buNone/>
            </a:pPr>
            <a:r>
              <a:rPr lang="en-US" sz="1700" b="1" dirty="0" smtClean="0">
                <a:solidFill>
                  <a:srgbClr val="980D63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46 Inherited Metabolic Diseases (IMDs/IEMs)</a:t>
            </a:r>
          </a:p>
          <a:p>
            <a:pPr marL="342900" indent="-342900">
              <a:buFont typeface="Times" charset="0"/>
              <a:buNone/>
            </a:pPr>
            <a:endParaRPr lang="en-US" sz="14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Cystic Fibrosis</a:t>
            </a:r>
          </a:p>
          <a:p>
            <a:pPr marL="342900" indent="-342900">
              <a:buFont typeface="Times" charset="0"/>
              <a:buNone/>
            </a:pPr>
            <a:endParaRPr lang="en-US" sz="1400" b="1" dirty="0" smtClean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Primary Congenital Hypothyroidism</a:t>
            </a:r>
          </a:p>
          <a:p>
            <a:pPr marL="342900" indent="-342900">
              <a:buFont typeface="Times" charset="0"/>
              <a:buNone/>
            </a:pPr>
            <a:endParaRPr lang="en-US" sz="1400" b="1" dirty="0" smtClean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err="1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Haemoglobinopathies</a:t>
            </a:r>
            <a:endParaRPr lang="en-US" sz="1600" b="1" dirty="0" smtClean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endParaRPr lang="en-US" sz="155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Congenital Adrenal Hyperplasia</a:t>
            </a:r>
          </a:p>
          <a:p>
            <a:pPr marL="342900" indent="-342900">
              <a:buFont typeface="Times" charset="0"/>
              <a:buNone/>
            </a:pPr>
            <a:endParaRPr lang="en-US" sz="155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Severe Combined </a:t>
            </a:r>
            <a:r>
              <a:rPr lang="en-US" sz="1600" b="1" dirty="0" err="1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Immunodeficiencies</a:t>
            </a:r>
            <a:endParaRPr lang="en-US" sz="16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endParaRPr lang="en-US" sz="1600" b="1" dirty="0" smtClean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</a:p>
          <a:p>
            <a:pPr marL="342900" indent="-342900">
              <a:buFont typeface="Times" charset="0"/>
              <a:buNone/>
            </a:pPr>
            <a:endParaRPr lang="en-US" sz="16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  <a:p>
            <a:pPr marL="342900" indent="-342900">
              <a:buFont typeface="Times" charset="0"/>
              <a:buNone/>
            </a:pPr>
            <a:endParaRPr lang="en-US" sz="1600" b="1" dirty="0" smtClean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endParaRPr lang="en-US" sz="16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305800" y="3657600"/>
            <a:ext cx="838200" cy="1524000"/>
            <a:chOff x="8229600" y="3733800"/>
            <a:chExt cx="838200" cy="1524000"/>
          </a:xfrm>
        </p:grpSpPr>
        <p:sp>
          <p:nvSpPr>
            <p:cNvPr id="25" name="Curved Left Arrow 24"/>
            <p:cNvSpPr/>
            <p:nvPr/>
          </p:nvSpPr>
          <p:spPr>
            <a:xfrm>
              <a:off x="8229600" y="3733800"/>
              <a:ext cx="381000" cy="1524000"/>
            </a:xfrm>
            <a:prstGeom prst="curvedLeftArrow">
              <a:avLst/>
            </a:prstGeom>
            <a:solidFill>
              <a:srgbClr val="980D63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980D63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08482" y="4231957"/>
              <a:ext cx="45931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 smtClean="0">
                  <a:solidFill>
                    <a:srgbClr val="980D63"/>
                  </a:solidFill>
                </a:rPr>
                <a:t>+!</a:t>
              </a:r>
              <a:endParaRPr lang="en-US" sz="2600" b="1" dirty="0">
                <a:solidFill>
                  <a:srgbClr val="980D63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323942" y="5181600"/>
            <a:ext cx="840318" cy="1219200"/>
            <a:chOff x="8229600" y="3733800"/>
            <a:chExt cx="840318" cy="1524000"/>
          </a:xfrm>
        </p:grpSpPr>
        <p:sp>
          <p:nvSpPr>
            <p:cNvPr id="28" name="Curved Left Arrow 27"/>
            <p:cNvSpPr/>
            <p:nvPr/>
          </p:nvSpPr>
          <p:spPr>
            <a:xfrm>
              <a:off x="8229600" y="3733800"/>
              <a:ext cx="381000" cy="1524000"/>
            </a:xfrm>
            <a:prstGeom prst="curvedLeftArrow">
              <a:avLst/>
            </a:prstGeom>
            <a:solidFill>
              <a:srgbClr val="980D63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980D63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10600" y="4193858"/>
              <a:ext cx="45931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 smtClean="0">
                  <a:solidFill>
                    <a:srgbClr val="980D63"/>
                  </a:solidFill>
                </a:rPr>
                <a:t>+!</a:t>
              </a:r>
              <a:endParaRPr lang="en-US" sz="2600" b="1" dirty="0">
                <a:solidFill>
                  <a:srgbClr val="980D63"/>
                </a:solidFill>
              </a:endParaRPr>
            </a:p>
          </p:txBody>
        </p:sp>
      </p:grpSp>
      <p:sp>
        <p:nvSpPr>
          <p:cNvPr id="9" name="Left Brace 8"/>
          <p:cNvSpPr/>
          <p:nvPr/>
        </p:nvSpPr>
        <p:spPr>
          <a:xfrm>
            <a:off x="3761013" y="2111536"/>
            <a:ext cx="381000" cy="2460463"/>
          </a:xfrm>
          <a:prstGeom prst="leftBrace">
            <a:avLst>
              <a:gd name="adj1" fmla="val 27381"/>
              <a:gd name="adj2" fmla="val 50384"/>
            </a:avLst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</a:endParaRPr>
          </a:p>
        </p:txBody>
      </p:sp>
      <p:pic>
        <p:nvPicPr>
          <p:cNvPr id="5" name="Picture 4" descr="Logo01_DarkBlueAcronym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/>
      <p:bldP spid="8199" grpId="0"/>
      <p:bldP spid="8200" grpId="0"/>
      <p:bldP spid="19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76200"/>
            <a:ext cx="2667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300" b="1" u="sng" dirty="0" smtClean="0">
                <a:solidFill>
                  <a:srgbClr val="070166"/>
                </a:solidFill>
                <a:latin typeface="Arial"/>
                <a:cs typeface="Arial"/>
              </a:rPr>
              <a:t>The Data</a:t>
            </a:r>
            <a:endParaRPr lang="en-US" sz="3300" b="1" u="sng" dirty="0">
              <a:latin typeface="Arial"/>
              <a:cs typeface="Arial"/>
            </a:endParaRP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9372600" y="3581400"/>
            <a:ext cx="609600" cy="1600200"/>
          </a:xfrm>
          <a:prstGeom prst="downArrow">
            <a:avLst>
              <a:gd name="adj1" fmla="val 50000"/>
              <a:gd name="adj2" fmla="val 65625"/>
            </a:avLst>
          </a:prstGeom>
          <a:solidFill>
            <a:srgbClr val="FF99CC"/>
          </a:solidFill>
          <a:ln w="6350" cap="sq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</a:rPr>
              <a:pPr>
                <a:defRPr/>
              </a:pPr>
              <a:t>3</a:t>
            </a:fld>
            <a:endParaRPr lang="en-US" sz="800" dirty="0">
              <a:solidFill>
                <a:srgbClr val="0000FF"/>
              </a:solidFill>
            </a:endParaRPr>
          </a:p>
        </p:txBody>
      </p:sp>
      <p:pic>
        <p:nvPicPr>
          <p:cNvPr id="4" name="Picture 3" descr="00LTFU-Data-Orig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8991600" cy="31242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271" y="2648858"/>
            <a:ext cx="2057400" cy="2405748"/>
            <a:chOff x="39916" y="2667000"/>
            <a:chExt cx="2057400" cy="2405748"/>
          </a:xfrm>
        </p:grpSpPr>
        <p:sp>
          <p:nvSpPr>
            <p:cNvPr id="29704" name="Rectangle 8"/>
            <p:cNvSpPr>
              <a:spLocks noChangeArrowheads="1"/>
            </p:cNvSpPr>
            <p:nvPr/>
          </p:nvSpPr>
          <p:spPr bwMode="auto">
            <a:xfrm>
              <a:off x="39916" y="4082148"/>
              <a:ext cx="2057400" cy="990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lang="en-US" sz="1700" b="1" u="sng" dirty="0">
                  <a:solidFill>
                    <a:srgbClr val="800080"/>
                  </a:solidFill>
                  <a:latin typeface="Arial"/>
                  <a:cs typeface="Arial"/>
                </a:rPr>
                <a:t>S</a:t>
              </a:r>
              <a:r>
                <a:rPr lang="en-US" sz="1700" b="1" u="sng" dirty="0" smtClean="0">
                  <a:solidFill>
                    <a:srgbClr val="800080"/>
                  </a:solidFill>
                  <a:latin typeface="Arial"/>
                  <a:cs typeface="Arial"/>
                </a:rPr>
                <a:t>creening Data</a:t>
              </a:r>
              <a:endParaRPr lang="en-US" sz="1700" b="1" u="sng" dirty="0">
                <a:solidFill>
                  <a:srgbClr val="800080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3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DBS </a:t>
              </a:r>
              <a:r>
                <a:rPr lang="en-US" sz="1300" b="1" dirty="0">
                  <a:solidFill>
                    <a:srgbClr val="1E0F8B"/>
                  </a:solidFill>
                  <a:latin typeface="Arial"/>
                  <a:cs typeface="Arial"/>
                </a:rPr>
                <a:t>screening results</a:t>
              </a:r>
            </a:p>
            <a:p>
              <a:pPr algn="ctr"/>
              <a:r>
                <a:rPr lang="en-US" sz="13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Gestational </a:t>
              </a:r>
              <a:r>
                <a:rPr lang="en-US" sz="1300" b="1" dirty="0">
                  <a:solidFill>
                    <a:srgbClr val="1E0F8B"/>
                  </a:solidFill>
                  <a:latin typeface="Arial"/>
                  <a:cs typeface="Arial"/>
                </a:rPr>
                <a:t>age</a:t>
              </a:r>
            </a:p>
            <a:p>
              <a:pPr algn="ctr"/>
              <a:r>
                <a:rPr lang="en-US" sz="13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Birth weight/height</a:t>
              </a:r>
              <a:endParaRPr lang="en-US" sz="1300" b="1" u="sng" dirty="0">
                <a:solidFill>
                  <a:srgbClr val="3F0C8B"/>
                </a:solidFill>
                <a:latin typeface="Arial"/>
                <a:cs typeface="Arial"/>
              </a:endParaRPr>
            </a:p>
            <a:p>
              <a:pPr algn="ctr"/>
              <a:endParaRPr lang="en-US" sz="1300" b="1" dirty="0">
                <a:solidFill>
                  <a:srgbClr val="1E0F8B"/>
                </a:solidFill>
                <a:latin typeface="Arial Rounded MT Bold" charset="0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838200" y="2667000"/>
              <a:ext cx="457200" cy="1371600"/>
            </a:xfrm>
            <a:prstGeom prst="downArrow">
              <a:avLst>
                <a:gd name="adj1" fmla="val 50000"/>
                <a:gd name="adj2" fmla="val 65625"/>
              </a:avLst>
            </a:prstGeom>
            <a:gradFill flip="none" rotWithShape="1">
              <a:gsLst>
                <a:gs pos="0">
                  <a:srgbClr val="980D63"/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mpd="sng">
              <a:solidFill>
                <a:srgbClr val="AA0AC8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124200" y="2648859"/>
            <a:ext cx="2057400" cy="2159000"/>
            <a:chOff x="3133271" y="2667001"/>
            <a:chExt cx="2057400" cy="2015070"/>
          </a:xfrm>
        </p:grpSpPr>
        <p:sp>
          <p:nvSpPr>
            <p:cNvPr id="29701" name="Rectangle 5"/>
            <p:cNvSpPr>
              <a:spLocks noChangeArrowheads="1"/>
            </p:cNvSpPr>
            <p:nvPr/>
          </p:nvSpPr>
          <p:spPr bwMode="auto">
            <a:xfrm>
              <a:off x="3133271" y="3987200"/>
              <a:ext cx="2057400" cy="694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lang="en-US" sz="1700" b="1" u="sng" dirty="0">
                  <a:solidFill>
                    <a:srgbClr val="800080"/>
                  </a:solidFill>
                  <a:latin typeface="Arial"/>
                  <a:cs typeface="Arial"/>
                </a:rPr>
                <a:t>STFU Data</a:t>
              </a:r>
              <a:endParaRPr lang="en-US" sz="1700" b="1" dirty="0">
                <a:solidFill>
                  <a:srgbClr val="800080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3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Confirmatory test results</a:t>
              </a:r>
              <a:endParaRPr lang="en-US" sz="13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3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Genetic </a:t>
              </a:r>
              <a:r>
                <a:rPr lang="en-US" sz="1300" b="1" dirty="0">
                  <a:solidFill>
                    <a:srgbClr val="1E0F8B"/>
                  </a:solidFill>
                  <a:latin typeface="Arial"/>
                  <a:cs typeface="Arial"/>
                </a:rPr>
                <a:t>mutation info</a:t>
              </a:r>
            </a:p>
          </p:txBody>
        </p:sp>
        <p:sp>
          <p:nvSpPr>
            <p:cNvPr id="29" name="AutoShape 7"/>
            <p:cNvSpPr>
              <a:spLocks noChangeArrowheads="1"/>
            </p:cNvSpPr>
            <p:nvPr/>
          </p:nvSpPr>
          <p:spPr bwMode="auto">
            <a:xfrm>
              <a:off x="3971471" y="2667001"/>
              <a:ext cx="457200" cy="1280160"/>
            </a:xfrm>
            <a:prstGeom prst="downArrow">
              <a:avLst>
                <a:gd name="adj1" fmla="val 50000"/>
                <a:gd name="adj2" fmla="val 65625"/>
              </a:avLst>
            </a:prstGeom>
            <a:gradFill flip="none" rotWithShape="1">
              <a:gsLst>
                <a:gs pos="0">
                  <a:srgbClr val="980D63"/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mpd="sng">
              <a:solidFill>
                <a:srgbClr val="AA0AC8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56084" y="2648858"/>
            <a:ext cx="2971800" cy="3245755"/>
            <a:chOff x="6137723" y="2667000"/>
            <a:chExt cx="2971800" cy="3245755"/>
          </a:xfrm>
        </p:grpSpPr>
        <p:sp>
          <p:nvSpPr>
            <p:cNvPr id="29702" name="Rectangle 6"/>
            <p:cNvSpPr>
              <a:spLocks noChangeArrowheads="1"/>
            </p:cNvSpPr>
            <p:nvPr/>
          </p:nvSpPr>
          <p:spPr bwMode="auto">
            <a:xfrm>
              <a:off x="6137723" y="4083955"/>
              <a:ext cx="2971800" cy="1828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lang="en-US" sz="1700" b="1" u="sng" dirty="0">
                  <a:solidFill>
                    <a:srgbClr val="800080"/>
                  </a:solidFill>
                  <a:latin typeface="Arial"/>
                  <a:cs typeface="Arial"/>
                </a:rPr>
                <a:t>LTFU Data</a:t>
              </a:r>
              <a:endParaRPr lang="en-US" sz="1700" b="1" dirty="0">
                <a:solidFill>
                  <a:srgbClr val="800080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Dietary intakes</a:t>
              </a: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M</a:t>
              </a:r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etabolite concentrations</a:t>
              </a: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Full blood count</a:t>
              </a: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 Anthropometric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measurements</a:t>
              </a: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Body </a:t>
              </a:r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composition, Bone density</a:t>
              </a:r>
              <a:endParaRPr lang="en-US" sz="11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Imaging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data (MRI, </a:t>
              </a:r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EEG, CT, </a:t>
              </a:r>
              <a:r>
                <a:rPr lang="en-US" sz="1100" b="1" dirty="0" err="1" smtClean="0">
                  <a:solidFill>
                    <a:srgbClr val="1E0F8B"/>
                  </a:solidFill>
                  <a:latin typeface="Arial"/>
                  <a:cs typeface="Arial"/>
                </a:rPr>
                <a:t>Xray</a:t>
              </a:r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)</a:t>
              </a:r>
              <a:endParaRPr lang="en-US" sz="11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Psycho-cognitive-motor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assessments </a:t>
              </a: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Clinical history, Neurotransmitter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levels </a:t>
              </a:r>
            </a:p>
            <a:p>
              <a:pPr algn="ctr"/>
              <a:endParaRPr lang="en-US" sz="20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endParaRPr>
            </a:p>
          </p:txBody>
        </p:sp>
        <p:sp>
          <p:nvSpPr>
            <p:cNvPr id="30" name="AutoShape 7"/>
            <p:cNvSpPr>
              <a:spLocks noChangeArrowheads="1"/>
            </p:cNvSpPr>
            <p:nvPr/>
          </p:nvSpPr>
          <p:spPr bwMode="auto">
            <a:xfrm>
              <a:off x="7433123" y="2667000"/>
              <a:ext cx="457200" cy="1371600"/>
            </a:xfrm>
            <a:prstGeom prst="downArrow">
              <a:avLst>
                <a:gd name="adj1" fmla="val 50000"/>
                <a:gd name="adj2" fmla="val 65625"/>
              </a:avLst>
            </a:prstGeom>
            <a:gradFill flip="none" rotWithShape="1">
              <a:gsLst>
                <a:gs pos="0">
                  <a:srgbClr val="980D63"/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mpd="sng">
              <a:solidFill>
                <a:srgbClr val="AA0AC8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04800" y="4953000"/>
            <a:ext cx="7239000" cy="1752600"/>
            <a:chOff x="381000" y="4953000"/>
            <a:chExt cx="7239000" cy="1752600"/>
          </a:xfrm>
        </p:grpSpPr>
        <p:sp>
          <p:nvSpPr>
            <p:cNvPr id="5" name="Rounded Rectangle 4"/>
            <p:cNvSpPr/>
            <p:nvPr/>
          </p:nvSpPr>
          <p:spPr>
            <a:xfrm>
              <a:off x="381000" y="5791200"/>
              <a:ext cx="6400800" cy="914400"/>
            </a:xfrm>
            <a:prstGeom prst="roundRect">
              <a:avLst/>
            </a:prstGeom>
            <a:solidFill>
              <a:srgbClr val="F7F4DB"/>
            </a:solidFill>
            <a:ln>
              <a:solidFill>
                <a:srgbClr val="80008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b="1" dirty="0" smtClean="0">
                  <a:solidFill>
                    <a:srgbClr val="800080"/>
                  </a:solidFill>
                  <a:latin typeface="Wingdings"/>
                  <a:ea typeface="Wingdings"/>
                  <a:cs typeface="Wingdings"/>
                  <a:sym typeface="Wingdings"/>
                </a:rPr>
                <a:t> 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Co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ntinuous </a:t>
              </a:r>
              <a:r>
                <a:rPr lang="en-US" sz="1400" b="1" dirty="0">
                  <a:solidFill>
                    <a:srgbClr val="800080"/>
                  </a:solidFill>
                  <a:latin typeface="Arial"/>
                  <a:cs typeface="Arial"/>
                </a:rPr>
                <a:t>Quality Improvement of Patient Treatment and 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Outcome</a:t>
              </a:r>
            </a:p>
            <a:p>
              <a:r>
                <a:rPr lang="en-US" sz="1400" b="1" dirty="0" smtClean="0">
                  <a:solidFill>
                    <a:srgbClr val="800080"/>
                  </a:solidFill>
                  <a:latin typeface="Wingdings"/>
                  <a:ea typeface="Wingdings"/>
                  <a:cs typeface="Wingdings"/>
                  <a:sym typeface="Wingdings"/>
                </a:rPr>
                <a:t> 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Translational Research (Generates more data)</a:t>
              </a:r>
            </a:p>
            <a:p>
              <a:r>
                <a:rPr lang="en-US" sz="1400" b="1" dirty="0" smtClean="0">
                  <a:solidFill>
                    <a:srgbClr val="800080"/>
                  </a:solidFill>
                  <a:latin typeface="Wingdings"/>
                  <a:ea typeface="Wingdings"/>
                  <a:cs typeface="Wingdings"/>
                  <a:sym typeface="Wingdings"/>
                </a:rPr>
                <a:t> 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New K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nowledge </a:t>
              </a:r>
              <a:r>
                <a:rPr lang="en-US" sz="1400" b="1" dirty="0">
                  <a:solidFill>
                    <a:srgbClr val="800080"/>
                  </a:solidFill>
                  <a:latin typeface="Arial"/>
                  <a:cs typeface="Arial"/>
                </a:rPr>
                <a:t>Generation and Meaningful 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Use</a:t>
              </a:r>
              <a:endParaRPr lang="en-US" sz="1400" b="1" dirty="0">
                <a:solidFill>
                  <a:srgbClr val="800080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Straight Arrow Connector 7"/>
            <p:cNvCxnSpPr>
              <a:stCxn id="29704" idx="2"/>
            </p:cNvCxnSpPr>
            <p:nvPr/>
          </p:nvCxnSpPr>
          <p:spPr>
            <a:xfrm>
              <a:off x="1190171" y="5054606"/>
              <a:ext cx="683984" cy="605968"/>
            </a:xfrm>
            <a:prstGeom prst="straightConnector1">
              <a:avLst/>
            </a:prstGeom>
            <a:ln>
              <a:solidFill>
                <a:srgbClr val="80008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3657600" y="4953000"/>
              <a:ext cx="609600" cy="762000"/>
            </a:xfrm>
            <a:prstGeom prst="straightConnector1">
              <a:avLst/>
            </a:prstGeom>
            <a:ln>
              <a:solidFill>
                <a:srgbClr val="80008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6934200" y="5867400"/>
              <a:ext cx="685800" cy="533400"/>
            </a:xfrm>
            <a:prstGeom prst="straightConnector1">
              <a:avLst/>
            </a:prstGeom>
            <a:ln>
              <a:solidFill>
                <a:srgbClr val="80008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 descr="Logo01_DarkBlueAcrony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76200"/>
            <a:ext cx="4572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300" b="1" u="sng" dirty="0" smtClean="0">
                <a:solidFill>
                  <a:srgbClr val="070166"/>
                </a:solidFill>
                <a:latin typeface="Arial"/>
                <a:cs typeface="Arial"/>
              </a:rPr>
              <a:t>The Data = Challenge</a:t>
            </a:r>
            <a:endParaRPr lang="en-US" sz="3300" b="1" u="sng" dirty="0">
              <a:latin typeface="Arial"/>
              <a:cs typeface="Arial"/>
            </a:endParaRPr>
          </a:p>
        </p:txBody>
      </p:sp>
      <p:sp>
        <p:nvSpPr>
          <p:cNvPr id="30750" name="Rectangle 30"/>
          <p:cNvSpPr>
            <a:spLocks noChangeArrowheads="1"/>
          </p:cNvSpPr>
          <p:nvPr/>
        </p:nvSpPr>
        <p:spPr bwMode="auto">
          <a:xfrm>
            <a:off x="152400" y="8382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292100" indent="-292100">
              <a:buFont typeface="Wingdings 2" charset="0"/>
              <a:buNone/>
            </a:pPr>
            <a:r>
              <a:rPr lang="en-US" sz="2500" b="1" dirty="0">
                <a:solidFill>
                  <a:srgbClr val="1E0F8B"/>
                </a:solidFill>
                <a:latin typeface="Arial"/>
                <a:cs typeface="Arial"/>
              </a:rPr>
              <a:t>1. </a:t>
            </a:r>
            <a:r>
              <a:rPr lang="en-US" sz="2500" b="1" dirty="0" smtClean="0">
                <a:solidFill>
                  <a:srgbClr val="1E0F8B"/>
                </a:solidFill>
                <a:latin typeface="Arial"/>
                <a:cs typeface="Arial"/>
              </a:rPr>
              <a:t>Small number of </a:t>
            </a:r>
            <a:r>
              <a:rPr lang="en-US" sz="2500" b="1" dirty="0">
                <a:solidFill>
                  <a:srgbClr val="1E0F8B"/>
                </a:solidFill>
                <a:latin typeface="Arial"/>
                <a:cs typeface="Arial"/>
              </a:rPr>
              <a:t>p</a:t>
            </a:r>
            <a:r>
              <a:rPr lang="en-US" sz="2500" b="1" dirty="0" smtClean="0">
                <a:solidFill>
                  <a:srgbClr val="1E0F8B"/>
                </a:solidFill>
                <a:latin typeface="Arial"/>
                <a:cs typeface="Arial"/>
              </a:rPr>
              <a:t>atients with particular IMD</a:t>
            </a:r>
            <a:r>
              <a:rPr lang="en-US" sz="2400" b="1" dirty="0" smtClean="0">
                <a:solidFill>
                  <a:srgbClr val="1E0F8B"/>
                </a:solidFill>
                <a:latin typeface="Arial"/>
                <a:cs typeface="Arial"/>
              </a:rPr>
              <a:t> </a:t>
            </a:r>
          </a:p>
          <a:p>
            <a:pPr marL="292100" indent="-292100">
              <a:buFont typeface="Wingdings 2" charset="0"/>
              <a:buNone/>
            </a:pPr>
            <a:endParaRPr lang="en-US" sz="2300" b="1" dirty="0">
              <a:solidFill>
                <a:srgbClr val="1E0F8B"/>
              </a:solidFill>
              <a:latin typeface="Arial Rounded MT Bold" charset="0"/>
            </a:endParaRPr>
          </a:p>
          <a:p>
            <a:pPr marL="292100" indent="-292100">
              <a:buFont typeface="Wingdings 2" charset="0"/>
              <a:buNone/>
            </a:pPr>
            <a:r>
              <a:rPr lang="en-US" sz="2300" b="1" dirty="0">
                <a:solidFill>
                  <a:srgbClr val="1E0F8B"/>
                </a:solidFill>
                <a:latin typeface="Arial Rounded MT Bold" charset="0"/>
              </a:rPr>
              <a:t>	</a:t>
            </a:r>
            <a:endParaRPr lang="en-US" sz="23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sp>
        <p:nvSpPr>
          <p:cNvPr id="30751" name="Rectangle 31"/>
          <p:cNvSpPr>
            <a:spLocks noChangeArrowheads="1"/>
          </p:cNvSpPr>
          <p:nvPr/>
        </p:nvSpPr>
        <p:spPr bwMode="auto">
          <a:xfrm>
            <a:off x="152400" y="1447800"/>
            <a:ext cx="7391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190500" indent="-190500">
              <a:buFont typeface="Times" charset="0"/>
              <a:buNone/>
            </a:pPr>
            <a:r>
              <a:rPr lang="en-US" sz="2500" b="1" dirty="0">
                <a:solidFill>
                  <a:srgbClr val="1E0F8B"/>
                </a:solidFill>
                <a:latin typeface="Arial"/>
                <a:cs typeface="Arial"/>
              </a:rPr>
              <a:t>2. </a:t>
            </a:r>
            <a:r>
              <a:rPr lang="en-US" sz="2500" b="1" dirty="0" smtClean="0">
                <a:solidFill>
                  <a:srgbClr val="1E0F8B"/>
                </a:solidFill>
                <a:latin typeface="Arial"/>
                <a:cs typeface="Arial"/>
              </a:rPr>
              <a:t>Patient data stored locally and in various </a:t>
            </a:r>
            <a:r>
              <a:rPr lang="en-US" sz="2500" b="1" dirty="0">
                <a:solidFill>
                  <a:srgbClr val="1E0F8B"/>
                </a:solidFill>
                <a:latin typeface="Arial"/>
                <a:cs typeface="Arial"/>
              </a:rPr>
              <a:t>f</a:t>
            </a:r>
            <a:r>
              <a:rPr lang="en-US" sz="2500" b="1" dirty="0" smtClean="0">
                <a:solidFill>
                  <a:srgbClr val="1E0F8B"/>
                </a:solidFill>
                <a:latin typeface="Arial"/>
                <a:cs typeface="Arial"/>
              </a:rPr>
              <a:t>ormats</a:t>
            </a:r>
            <a:r>
              <a:rPr lang="en-US" sz="2000" b="1" dirty="0">
                <a:solidFill>
                  <a:srgbClr val="1E0F8B"/>
                </a:solidFill>
                <a:latin typeface="Arial Rounded MT Bold" charset="0"/>
              </a:rPr>
              <a:t>	</a:t>
            </a:r>
          </a:p>
          <a:p>
            <a:pPr marL="190500" indent="-190500">
              <a:buFont typeface="Times" charset="0"/>
              <a:buNone/>
            </a:pPr>
            <a:r>
              <a:rPr lang="en-US" sz="2000" b="1" dirty="0">
                <a:solidFill>
                  <a:srgbClr val="1E0F8B"/>
                </a:solidFill>
                <a:latin typeface="Arial Rounded MT Bold" charset="0"/>
              </a:rPr>
              <a:t>	</a:t>
            </a:r>
            <a:endParaRPr lang="en-US" sz="2000" b="1" u="sng" dirty="0">
              <a:solidFill>
                <a:srgbClr val="1E0F8B"/>
              </a:solidFill>
              <a:latin typeface="Arial Rounded MT Bold" charset="0"/>
            </a:endParaRPr>
          </a:p>
        </p:txBody>
      </p:sp>
      <p:sp>
        <p:nvSpPr>
          <p:cNvPr id="30766" name="Rectangle 46"/>
          <p:cNvSpPr>
            <a:spLocks noChangeArrowheads="1"/>
          </p:cNvSpPr>
          <p:nvPr/>
        </p:nvSpPr>
        <p:spPr bwMode="auto">
          <a:xfrm>
            <a:off x="304800" y="2438400"/>
            <a:ext cx="4727448" cy="769441"/>
          </a:xfrm>
          <a:prstGeom prst="rect">
            <a:avLst/>
          </a:prstGeom>
          <a:ln w="15875">
            <a:solidFill>
              <a:srgbClr val="574371"/>
            </a:solidFill>
            <a:headEnd type="none" w="sm" len="sm"/>
            <a:tailEnd type="none" w="sm" len="sm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90"/>
                </a:solidFill>
                <a:latin typeface="Arial"/>
                <a:cs typeface="Arial"/>
              </a:rPr>
              <a:t>SAMPLE SIZE </a:t>
            </a:r>
            <a:r>
              <a:rPr lang="en-US" sz="2200" b="1" dirty="0" smtClean="0">
                <a:solidFill>
                  <a:srgbClr val="000090"/>
                </a:solidFill>
                <a:latin typeface="Arial"/>
                <a:cs typeface="Arial"/>
              </a:rPr>
              <a:t>and</a:t>
            </a:r>
            <a:endParaRPr lang="en-US" sz="22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sz="2200" b="1" dirty="0">
                <a:solidFill>
                  <a:srgbClr val="000090"/>
                </a:solidFill>
                <a:latin typeface="Arial"/>
                <a:cs typeface="Arial"/>
              </a:rPr>
              <a:t>RESEARCH VALIDITY </a:t>
            </a:r>
            <a:r>
              <a:rPr lang="en-US" sz="2200" b="1" dirty="0" smtClean="0">
                <a:solidFill>
                  <a:srgbClr val="000090"/>
                </a:solidFill>
                <a:latin typeface="Arial"/>
                <a:cs typeface="Arial"/>
              </a:rPr>
              <a:t>PROBLEM</a:t>
            </a:r>
            <a:endParaRPr lang="en-US" sz="2200" b="1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pic>
        <p:nvPicPr>
          <p:cNvPr id="30767" name="Picture 47" descr="NBSTRN.tiff                                                    01213AC9HD                             BE7B850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410200"/>
            <a:ext cx="4733375" cy="1038270"/>
          </a:xfrm>
          <a:prstGeom prst="rect">
            <a:avLst/>
          </a:prstGeom>
          <a:noFill/>
          <a:ln>
            <a:solidFill>
              <a:srgbClr val="2E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1" name="Picture 51" descr="sw-horz-w3c.gif                                                01213AC9HD                             BE7B8504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5092700"/>
            <a:ext cx="26670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4800" y="3429000"/>
            <a:ext cx="4724400" cy="1447800"/>
            <a:chOff x="304800" y="3477987"/>
            <a:chExt cx="4724400" cy="1296300"/>
          </a:xfrm>
        </p:grpSpPr>
        <p:sp>
          <p:nvSpPr>
            <p:cNvPr id="30752" name="Rectangle 32"/>
            <p:cNvSpPr>
              <a:spLocks noChangeArrowheads="1"/>
            </p:cNvSpPr>
            <p:nvPr/>
          </p:nvSpPr>
          <p:spPr bwMode="auto">
            <a:xfrm>
              <a:off x="304800" y="4343400"/>
              <a:ext cx="4724400" cy="430887"/>
            </a:xfrm>
            <a:prstGeom prst="rect">
              <a:avLst/>
            </a:prstGeom>
            <a:ln w="15875">
              <a:solidFill>
                <a:srgbClr val="800080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noAutofit/>
            </a:bodyPr>
            <a:lstStyle/>
            <a:p>
              <a:r>
                <a:rPr lang="en-US" sz="22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SOULTION  = DATA INTEGRATION</a:t>
              </a:r>
              <a:endParaRPr lang="en-US" sz="2200" b="1" dirty="0">
                <a:solidFill>
                  <a:srgbClr val="800080"/>
                </a:solidFill>
                <a:latin typeface="Arial"/>
                <a:cs typeface="Arial"/>
              </a:endParaRP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2459315" y="3477987"/>
              <a:ext cx="283885" cy="639862"/>
            </a:xfrm>
            <a:prstGeom prst="downArrow">
              <a:avLst>
                <a:gd name="adj1" fmla="val 50000"/>
                <a:gd name="adj2" fmla="val 65625"/>
              </a:avLst>
            </a:prstGeom>
            <a:ln w="15875">
              <a:solidFill>
                <a:srgbClr val="800080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86400" y="1932212"/>
            <a:ext cx="3581400" cy="3554187"/>
            <a:chOff x="5486400" y="1958903"/>
            <a:chExt cx="3657600" cy="3486121"/>
          </a:xfrm>
        </p:grpSpPr>
        <p:pic>
          <p:nvPicPr>
            <p:cNvPr id="30754" name="Picture 34" descr="Region3_map.tiff                                               01213AC9HD                             BE7B8504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2274264"/>
              <a:ext cx="3657600" cy="317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65" name="Rectangle 45"/>
            <p:cNvSpPr>
              <a:spLocks noChangeArrowheads="1"/>
            </p:cNvSpPr>
            <p:nvPr/>
          </p:nvSpPr>
          <p:spPr bwMode="auto">
            <a:xfrm>
              <a:off x="6168887" y="1958903"/>
              <a:ext cx="19845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190500" indent="-190500" algn="ctr">
                <a:buFont typeface="Times" charset="0"/>
                <a:buNone/>
              </a:pPr>
              <a:r>
                <a:rPr lang="en-US" sz="1350" b="1" dirty="0" smtClean="0">
                  <a:solidFill>
                    <a:srgbClr val="054454"/>
                  </a:solidFill>
                  <a:latin typeface="Arial"/>
                  <a:cs typeface="Arial"/>
                </a:rPr>
                <a:t>US SOUTHEAST </a:t>
              </a:r>
            </a:p>
            <a:p>
              <a:pPr marL="190500" indent="-190500" algn="ctr">
                <a:buFont typeface="Times" charset="0"/>
                <a:buNone/>
              </a:pPr>
              <a:r>
                <a:rPr lang="en-US" sz="1350" b="1" dirty="0" smtClean="0">
                  <a:solidFill>
                    <a:srgbClr val="054454"/>
                  </a:solidFill>
                  <a:latin typeface="Arial"/>
                  <a:cs typeface="Arial"/>
                </a:rPr>
                <a:t>REGION</a:t>
              </a:r>
              <a:endParaRPr lang="en-US" sz="1350" b="1" u="sng" dirty="0">
                <a:solidFill>
                  <a:srgbClr val="054454"/>
                </a:solidFill>
                <a:latin typeface="Arial"/>
                <a:cs typeface="Arial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771167" y="2465613"/>
              <a:ext cx="2975927" cy="2320157"/>
              <a:chOff x="5771167" y="2465613"/>
              <a:chExt cx="2975927" cy="2320157"/>
            </a:xfrm>
          </p:grpSpPr>
          <p:sp>
            <p:nvSpPr>
              <p:cNvPr id="30756" name="Rectangle 36"/>
              <p:cNvSpPr>
                <a:spLocks noChangeArrowheads="1"/>
              </p:cNvSpPr>
              <p:nvPr/>
            </p:nvSpPr>
            <p:spPr bwMode="auto">
              <a:xfrm>
                <a:off x="6655710" y="2978582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3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57" name="Rectangle 37"/>
              <p:cNvSpPr>
                <a:spLocks noChangeArrowheads="1"/>
              </p:cNvSpPr>
              <p:nvPr/>
            </p:nvSpPr>
            <p:spPr bwMode="auto">
              <a:xfrm>
                <a:off x="6934200" y="2536791"/>
                <a:ext cx="510363" cy="362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3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58" name="Rectangle 38"/>
              <p:cNvSpPr>
                <a:spLocks noChangeArrowheads="1"/>
              </p:cNvSpPr>
              <p:nvPr/>
            </p:nvSpPr>
            <p:spPr bwMode="auto">
              <a:xfrm>
                <a:off x="6166883" y="3438243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1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60" name="Rectangle 40"/>
              <p:cNvSpPr>
                <a:spLocks noChangeArrowheads="1"/>
              </p:cNvSpPr>
              <p:nvPr/>
            </p:nvSpPr>
            <p:spPr bwMode="auto">
              <a:xfrm>
                <a:off x="7675499" y="4334922"/>
                <a:ext cx="510363" cy="362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6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61" name="Rectangle 41"/>
              <p:cNvSpPr>
                <a:spLocks noChangeArrowheads="1"/>
              </p:cNvSpPr>
              <p:nvPr/>
            </p:nvSpPr>
            <p:spPr bwMode="auto">
              <a:xfrm>
                <a:off x="7780390" y="2833473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 smtClean="0">
                    <a:solidFill>
                      <a:srgbClr val="F7F4DB"/>
                    </a:solidFill>
                    <a:latin typeface="Arial Rounded MT Bold" charset="0"/>
                  </a:rPr>
                  <a:t>3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62" name="Rectangle 42"/>
              <p:cNvSpPr>
                <a:spLocks noChangeArrowheads="1"/>
              </p:cNvSpPr>
              <p:nvPr/>
            </p:nvSpPr>
            <p:spPr bwMode="auto">
              <a:xfrm>
                <a:off x="6498997" y="4416438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0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63" name="Rectangle 43"/>
              <p:cNvSpPr>
                <a:spLocks noChangeArrowheads="1"/>
              </p:cNvSpPr>
              <p:nvPr/>
            </p:nvSpPr>
            <p:spPr bwMode="auto">
              <a:xfrm>
                <a:off x="5771167" y="3764308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2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64" name="Rectangle 44"/>
              <p:cNvSpPr>
                <a:spLocks noChangeArrowheads="1"/>
              </p:cNvSpPr>
              <p:nvPr/>
            </p:nvSpPr>
            <p:spPr bwMode="auto">
              <a:xfrm>
                <a:off x="8236731" y="3888739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0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7300938" y="3427026"/>
                <a:ext cx="510363" cy="3777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 smtClean="0">
                    <a:solidFill>
                      <a:srgbClr val="F7F4DB"/>
                    </a:solidFill>
                    <a:latin typeface="Arial Rounded MT Bold" charset="0"/>
                  </a:rPr>
                  <a:t>5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" name="Rectangle 41"/>
              <p:cNvSpPr>
                <a:spLocks noChangeArrowheads="1"/>
              </p:cNvSpPr>
              <p:nvPr/>
            </p:nvSpPr>
            <p:spPr bwMode="auto">
              <a:xfrm>
                <a:off x="8001000" y="2465613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4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5334000" y="5334000"/>
            <a:ext cx="3505200" cy="1066800"/>
            <a:chOff x="5410200" y="5334000"/>
            <a:chExt cx="3200400" cy="1066800"/>
          </a:xfrm>
        </p:grpSpPr>
        <p:sp>
          <p:nvSpPr>
            <p:cNvPr id="30768" name="Rectangle 48"/>
            <p:cNvSpPr>
              <a:spLocks noChangeArrowheads="1"/>
            </p:cNvSpPr>
            <p:nvPr/>
          </p:nvSpPr>
          <p:spPr bwMode="auto">
            <a:xfrm>
              <a:off x="5410200" y="5939879"/>
              <a:ext cx="1554604" cy="40011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520053"/>
                  </a:solidFill>
                  <a:latin typeface="Arial"/>
                  <a:cs typeface="Arial"/>
                </a:rPr>
                <a:t>backed by</a:t>
              </a:r>
              <a:r>
                <a:rPr lang="en-US" sz="1900" b="1" dirty="0">
                  <a:solidFill>
                    <a:srgbClr val="520053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 </a:t>
              </a:r>
            </a:p>
          </p:txBody>
        </p:sp>
        <p:pic>
          <p:nvPicPr>
            <p:cNvPr id="30769" name="Picture 49" descr="&#10;MySQL.tiff                                                     01213AC9HD                             BE7B8504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5334000"/>
              <a:ext cx="19050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Logo01_DarkBlueAcronym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0" grpId="0"/>
      <p:bldP spid="30751" grpId="0"/>
      <p:bldP spid="307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6200" y="137890"/>
            <a:ext cx="79248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500" b="1" u="sng" dirty="0" smtClean="0">
                <a:solidFill>
                  <a:srgbClr val="070166"/>
                </a:solidFill>
                <a:latin typeface="Arial"/>
                <a:cs typeface="Arial"/>
              </a:rPr>
              <a:t>Our Solution: </a:t>
            </a:r>
            <a:br>
              <a:rPr lang="en-US" sz="2500" b="1" u="sng" dirty="0" smtClean="0">
                <a:solidFill>
                  <a:srgbClr val="070166"/>
                </a:solidFill>
                <a:latin typeface="Arial"/>
                <a:cs typeface="Arial"/>
              </a:rPr>
            </a:br>
            <a:r>
              <a:rPr lang="en-US" sz="2500" b="1" u="sng" dirty="0" smtClean="0">
                <a:solidFill>
                  <a:srgbClr val="070166"/>
                </a:solidFill>
                <a:latin typeface="Arial"/>
                <a:cs typeface="Arial"/>
              </a:rPr>
              <a:t>The Newborn Screening </a:t>
            </a:r>
            <a:r>
              <a:rPr lang="en-US" sz="2500" b="1" u="sng" dirty="0">
                <a:solidFill>
                  <a:srgbClr val="070166"/>
                </a:solidFill>
                <a:latin typeface="Arial"/>
                <a:cs typeface="Arial"/>
              </a:rPr>
              <a:t>Follow-up </a:t>
            </a:r>
            <a:r>
              <a:rPr lang="en-US" sz="2500" b="1" u="sng" dirty="0" smtClean="0">
                <a:solidFill>
                  <a:srgbClr val="070166"/>
                </a:solidFill>
                <a:latin typeface="Arial"/>
                <a:cs typeface="Arial"/>
              </a:rPr>
              <a:t>Data </a:t>
            </a:r>
            <a:r>
              <a:rPr lang="en-US" sz="2500" b="1" u="sng" dirty="0">
                <a:solidFill>
                  <a:srgbClr val="070166"/>
                </a:solidFill>
                <a:latin typeface="Arial"/>
                <a:cs typeface="Arial"/>
              </a:rPr>
              <a:t>Integration </a:t>
            </a:r>
            <a:r>
              <a:rPr lang="en-US" sz="2500" b="1" u="sng" dirty="0" smtClean="0">
                <a:solidFill>
                  <a:srgbClr val="070166"/>
                </a:solidFill>
                <a:latin typeface="Arial"/>
                <a:cs typeface="Arial"/>
              </a:rPr>
              <a:t>Collaborative</a:t>
            </a:r>
            <a:endParaRPr lang="en-US" sz="2500" b="1" u="sng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5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pic>
        <p:nvPicPr>
          <p:cNvPr id="12" name="Picture 11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49" y="48987"/>
            <a:ext cx="1615251" cy="6096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298448" y="1371600"/>
            <a:ext cx="6931152" cy="5257800"/>
            <a:chOff x="1298448" y="1371600"/>
            <a:chExt cx="6931152" cy="5257800"/>
          </a:xfrm>
        </p:grpSpPr>
        <p:pic>
          <p:nvPicPr>
            <p:cNvPr id="3" name="Picture 2" descr="00NBSDC_flow_WEB-NBSTRN-BLUE-corr.jpg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448" y="1371600"/>
              <a:ext cx="6931152" cy="4782312"/>
            </a:xfrm>
            <a:prstGeom prst="rect">
              <a:avLst/>
            </a:prstGeom>
          </p:spPr>
        </p:pic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3590471" y="6262687"/>
              <a:ext cx="23241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sz="1900" b="1" dirty="0">
                  <a:solidFill>
                    <a:srgbClr val="070166"/>
                  </a:solidFill>
                  <a:latin typeface="Arial"/>
                  <a:cs typeface="Arial"/>
                </a:rPr>
                <a:t>https:/</a:t>
              </a:r>
              <a:r>
                <a:rPr lang="en-US" sz="1900" b="1" dirty="0" smtClean="0">
                  <a:solidFill>
                    <a:srgbClr val="070166"/>
                  </a:solidFill>
                  <a:latin typeface="Arial"/>
                  <a:cs typeface="Arial"/>
                </a:rPr>
                <a:t>/</a:t>
              </a:r>
              <a:r>
                <a:rPr lang="en-US" sz="1900" b="1" noProof="1" smtClean="0">
                  <a:solidFill>
                    <a:srgbClr val="070166"/>
                  </a:solidFill>
                  <a:latin typeface="Arial"/>
                  <a:cs typeface="Arial"/>
                </a:rPr>
                <a:t>nbsdc.org</a:t>
              </a:r>
              <a:endParaRPr lang="en-US" sz="1900" b="1" noProof="1">
                <a:latin typeface="Arial"/>
                <a:cs typeface="Arial"/>
              </a:endParaRPr>
            </a:p>
          </p:txBody>
        </p:sp>
      </p:grpSp>
      <p:pic>
        <p:nvPicPr>
          <p:cNvPr id="8" name="Picture 7" descr="00NBSDC_flow_WEB-NBSTRN-RED-corr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1371600"/>
            <a:ext cx="6931152" cy="4782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-36284"/>
            <a:ext cx="8077200" cy="116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800" b="1" u="sng" dirty="0" smtClean="0">
                <a:solidFill>
                  <a:srgbClr val="070166"/>
                </a:solidFill>
                <a:latin typeface="Arial Rounded MT Bold" charset="0"/>
              </a:rPr>
              <a:t> </a:t>
            </a:r>
            <a:r>
              <a:rPr lang="en-US" sz="2600" b="1" u="sng" dirty="0" smtClean="0">
                <a:solidFill>
                  <a:srgbClr val="070166"/>
                </a:solidFill>
                <a:latin typeface="Arial Rounded MT Bold" charset="0"/>
              </a:rPr>
              <a:t/>
            </a:r>
            <a:br>
              <a:rPr lang="en-US" sz="2600" b="1" u="sng" dirty="0" smtClean="0">
                <a:solidFill>
                  <a:srgbClr val="070166"/>
                </a:solidFill>
                <a:latin typeface="Arial Rounded MT Bold" charset="0"/>
              </a:rPr>
            </a:br>
            <a:r>
              <a:rPr lang="en-US" sz="2400" b="1" u="sng" dirty="0" smtClean="0">
                <a:solidFill>
                  <a:srgbClr val="000053"/>
                </a:solidFill>
                <a:latin typeface="Arial"/>
                <a:cs typeface="Arial"/>
              </a:rPr>
              <a:t>The </a:t>
            </a:r>
            <a:r>
              <a:rPr lang="en-US" sz="2400" b="1" u="sng" dirty="0">
                <a:solidFill>
                  <a:srgbClr val="000053"/>
                </a:solidFill>
                <a:latin typeface="Arial"/>
                <a:cs typeface="Arial"/>
              </a:rPr>
              <a:t>Ontology for Newborn Screening Follow-up and Translational Research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228600" y="15240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292100" indent="-292100">
              <a:buFont typeface="Wingdings 2" charset="0"/>
              <a:buNone/>
            </a:pPr>
            <a:r>
              <a:rPr lang="en-US" sz="2300" b="1" dirty="0">
                <a:solidFill>
                  <a:srgbClr val="1E0F8B"/>
                </a:solidFill>
                <a:latin typeface="Arial Rounded MT Bold" charset="0"/>
                <a:sym typeface="Wingdings 2" charset="0"/>
              </a:rPr>
              <a:t></a:t>
            </a:r>
            <a:r>
              <a:rPr lang="en-US" sz="2300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23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A</a:t>
            </a:r>
            <a:r>
              <a:rPr lang="en-US" sz="23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pplication </a:t>
            </a:r>
            <a:r>
              <a:rPr lang="en-US" sz="23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ontology</a:t>
            </a:r>
            <a:r>
              <a:rPr lang="en-US" sz="23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</a:t>
            </a:r>
            <a:r>
              <a:rPr lang="en-US" sz="22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r>
              <a:rPr lang="en-US" sz="1300" b="1" dirty="0" smtClean="0">
                <a:solidFill>
                  <a:srgbClr val="1E0F8B"/>
                </a:solidFill>
                <a:latin typeface="Arial"/>
                <a:cs typeface="Arial"/>
              </a:rPr>
              <a:t>(currently 1852 classes)</a:t>
            </a:r>
            <a:endParaRPr lang="en-US" sz="1300" b="1" dirty="0">
              <a:solidFill>
                <a:srgbClr val="1E0F8B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6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228600" y="5029200"/>
            <a:ext cx="8153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292100" indent="-292100">
              <a:buFont typeface="Wingdings 2" charset="0"/>
              <a:buNone/>
            </a:pPr>
            <a:r>
              <a:rPr lang="en-US" sz="2400" b="1" dirty="0">
                <a:solidFill>
                  <a:srgbClr val="1E0F8B"/>
                </a:solidFill>
                <a:latin typeface="Arial"/>
                <a:cs typeface="Arial"/>
                <a:sym typeface="Wingdings 2" charset="0"/>
              </a:rPr>
              <a:t></a:t>
            </a:r>
            <a:r>
              <a:rPr lang="en-US" sz="24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</a:t>
            </a:r>
            <a:r>
              <a:rPr lang="en-US" sz="24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Domain</a:t>
            </a:r>
            <a:r>
              <a:rPr lang="en-US" sz="24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: </a:t>
            </a:r>
            <a:r>
              <a:rPr lang="en-US" sz="24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Complex - Reflects the reality </a:t>
            </a:r>
            <a:r>
              <a:rPr lang="en-US" sz="24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of NBS follow-up</a:t>
            </a:r>
          </a:p>
          <a:p>
            <a:pPr marL="292100" indent="-292100">
              <a:buFont typeface="Wingdings 2" charset="0"/>
              <a:buNone/>
            </a:pPr>
            <a:r>
              <a:rPr lang="en-US" sz="2000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2000" b="1" dirty="0" smtClean="0">
                <a:solidFill>
                  <a:srgbClr val="1E0F8B"/>
                </a:solidFill>
                <a:latin typeface="Arial Rounded MT Bold" charset="0"/>
              </a:rPr>
              <a:t>	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</a:rPr>
              <a:t> 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  <a:sym typeface="Wingdings 2" charset="0"/>
              </a:rPr>
              <a:t> </a:t>
            </a:r>
            <a:r>
              <a:rPr lang="en-US" sz="2100" b="1" dirty="0">
                <a:solidFill>
                  <a:srgbClr val="1E0F8B"/>
                </a:solidFill>
                <a:latin typeface="Arial"/>
                <a:cs typeface="Arial"/>
              </a:rPr>
              <a:t>Data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</a:rPr>
              <a:t>entities</a:t>
            </a:r>
            <a:endParaRPr lang="en-US" sz="2100" b="1" dirty="0">
              <a:solidFill>
                <a:srgbClr val="1E0F8B"/>
              </a:solidFill>
              <a:latin typeface="Arial"/>
              <a:cs typeface="Arial"/>
            </a:endParaRPr>
          </a:p>
          <a:p>
            <a:pPr marL="292100" indent="-292100">
              <a:buFont typeface="Wingdings 2" charset="0"/>
              <a:buNone/>
            </a:pPr>
            <a:r>
              <a:rPr lang="en-US" sz="2100" b="1" dirty="0">
                <a:solidFill>
                  <a:srgbClr val="1E0F8B"/>
                </a:solidFill>
                <a:latin typeface="Arial"/>
                <a:cs typeface="Arial"/>
              </a:rPr>
              <a:t>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</a:rPr>
              <a:t>	 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  <a:sym typeface="Wingdings 2" charset="0"/>
              </a:rPr>
              <a:t> </a:t>
            </a:r>
            <a:r>
              <a:rPr lang="en-US" sz="2100" b="1" dirty="0">
                <a:solidFill>
                  <a:srgbClr val="1E0F8B"/>
                </a:solidFill>
                <a:latin typeface="Arial"/>
                <a:cs typeface="Arial"/>
              </a:rPr>
              <a:t>Processes 		</a:t>
            </a:r>
          </a:p>
          <a:p>
            <a:pPr marL="292100" indent="-292100">
              <a:buFont typeface="Wingdings 2" charset="0"/>
              <a:buNone/>
            </a:pPr>
            <a:r>
              <a:rPr lang="en-US" sz="2100" b="1" dirty="0">
                <a:solidFill>
                  <a:srgbClr val="1E0F8B"/>
                </a:solidFill>
                <a:latin typeface="Arial"/>
                <a:cs typeface="Arial"/>
              </a:rPr>
              <a:t>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</a:rPr>
              <a:t>	 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  <a:sym typeface="Wingdings 2" charset="0"/>
              </a:rPr>
              <a:t> </a:t>
            </a:r>
            <a:r>
              <a:rPr lang="en-US" sz="2100" b="1" dirty="0">
                <a:solidFill>
                  <a:srgbClr val="1E0F8B"/>
                </a:solidFill>
                <a:latin typeface="Arial"/>
                <a:cs typeface="Arial"/>
              </a:rPr>
              <a:t>Agents/Process participants </a:t>
            </a:r>
          </a:p>
        </p:txBody>
      </p:sp>
      <p:pic>
        <p:nvPicPr>
          <p:cNvPr id="4" name="Picture 3" descr="00OntoDomain graph-RED-Ov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39806"/>
            <a:ext cx="3581400" cy="2971800"/>
          </a:xfrm>
          <a:prstGeom prst="rect">
            <a:avLst/>
          </a:prstGeom>
        </p:spPr>
      </p:pic>
      <p:pic>
        <p:nvPicPr>
          <p:cNvPr id="11" name="Picture 10" descr="Logo01_DarkBlueAcrony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" y="2438400"/>
            <a:ext cx="8686800" cy="2362200"/>
            <a:chOff x="228600" y="2514600"/>
            <a:chExt cx="8686800" cy="2209800"/>
          </a:xfrm>
        </p:grpSpPr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228600" y="2514600"/>
              <a:ext cx="8686800" cy="2209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292100" indent="-292100">
                <a:buFont typeface="Wingdings 2" charset="0"/>
                <a:buNone/>
              </a:pPr>
              <a:r>
                <a:rPr lang="en-US" sz="2200" b="1" dirty="0">
                  <a:solidFill>
                    <a:srgbClr val="1E0F8B"/>
                  </a:solidFill>
                  <a:latin typeface="Arial Rounded MT Bold" charset="0"/>
                  <a:sym typeface="Wingdings 2" charset="0"/>
                </a:rPr>
                <a:t></a:t>
              </a:r>
              <a:r>
                <a:rPr lang="en-US" sz="22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 </a:t>
              </a:r>
              <a:r>
                <a:rPr lang="en-US" sz="2400" b="1" u="sng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Built by following</a:t>
              </a:r>
              <a:endParaRPr lang="en-US" sz="24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marL="825500" lvl="1" indent="-342900">
                <a:buFont typeface="Wingdings 2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  <a:sym typeface="Wingdings 2" charset="0"/>
                </a:rPr>
                <a:t> </a:t>
              </a:r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</a:rPr>
                <a:t>Top-down bottom-up methodology</a:t>
              </a:r>
            </a:p>
            <a:p>
              <a:pPr marL="825500" lvl="1" indent="-342900">
                <a:buFont typeface="Wingdings 2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  <a:sym typeface="Wingdings 2" charset="0"/>
                </a:rPr>
                <a:t> </a:t>
              </a:r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</a:rPr>
                <a:t>OBO Foundry best practices:</a:t>
              </a:r>
            </a:p>
            <a:p>
              <a:pPr marL="822960" lvl="1" indent="-342900">
                <a:spcAft>
                  <a:spcPts val="0"/>
                </a:spcAft>
                <a:buFont typeface="Wingdings 2" charset="0"/>
                <a:buNone/>
              </a:pPr>
              <a:r>
                <a:rPr lang="en-US" b="1" dirty="0">
                  <a:solidFill>
                    <a:srgbClr val="1E0F8B"/>
                  </a:solidFill>
                  <a:latin typeface="Arial"/>
                  <a:cs typeface="Arial"/>
                </a:rPr>
                <a:t>		         </a:t>
              </a:r>
              <a:r>
                <a:rPr lang="en-US" sz="20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BFO2  </a:t>
              </a:r>
              <a:endParaRPr lang="en-US" sz="20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marL="822960" lvl="1" indent="-342900">
                <a:spcAft>
                  <a:spcPts val="0"/>
                </a:spcAft>
                <a:buFont typeface="Wingdings 2" charset="0"/>
                <a:buNone/>
              </a:pPr>
              <a:r>
                <a:rPr lang="en-US" sz="2000" b="1" dirty="0">
                  <a:solidFill>
                    <a:srgbClr val="1E0F8B"/>
                  </a:solidFill>
                  <a:latin typeface="Arial"/>
                  <a:cs typeface="Arial"/>
                </a:rPr>
                <a:t>	         </a:t>
              </a:r>
              <a:r>
                <a:rPr lang="en-US" sz="19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MIREOT </a:t>
              </a:r>
              <a:r>
                <a:rPr lang="en-US" sz="1900" b="1" dirty="0">
                  <a:solidFill>
                    <a:srgbClr val="1E0F8B"/>
                  </a:solidFill>
                  <a:latin typeface="Arial"/>
                  <a:cs typeface="Arial"/>
                </a:rPr>
                <a:t>(OBI, IAO, GO, PR, OGMS, </a:t>
              </a:r>
              <a:r>
                <a:rPr lang="en-US" sz="1900" b="1" dirty="0" err="1">
                  <a:solidFill>
                    <a:srgbClr val="1E0F8B"/>
                  </a:solidFill>
                  <a:latin typeface="Arial"/>
                  <a:cs typeface="Arial"/>
                </a:rPr>
                <a:t>ChEBI</a:t>
              </a:r>
              <a:r>
                <a:rPr lang="en-US" sz="1900" b="1" dirty="0">
                  <a:solidFill>
                    <a:srgbClr val="1E0F8B"/>
                  </a:solidFill>
                  <a:latin typeface="Arial"/>
                  <a:cs typeface="Arial"/>
                </a:rPr>
                <a:t>, PATO, CL, FMA...</a:t>
              </a:r>
              <a:r>
                <a:rPr lang="en-US" sz="19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)</a:t>
              </a:r>
              <a:endParaRPr lang="en-US" sz="20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marL="482600" lvl="1"/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  <a:sym typeface="Wingdings 2" charset="0"/>
                </a:rPr>
                <a:t> </a:t>
              </a:r>
              <a:r>
                <a:rPr lang="en-US" sz="2100" b="1" dirty="0" smtClean="0">
                  <a:solidFill>
                    <a:srgbClr val="1E0F8B"/>
                  </a:solidFill>
                  <a:latin typeface="Arial"/>
                  <a:cs typeface="Arial"/>
                  <a:sym typeface="Wingdings 2" charset="0"/>
                </a:rPr>
                <a:t>            </a:t>
              </a:r>
              <a:r>
                <a:rPr lang="en-US" sz="2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Aristotelian definitions </a:t>
              </a:r>
            </a:p>
            <a:p>
              <a:pPr marL="482600" lvl="1"/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  <a:sym typeface="Wingdings 2" charset="0"/>
                </a:rPr>
                <a:t> </a:t>
              </a:r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</a:rPr>
                <a:t>Ontological realism </a:t>
              </a:r>
            </a:p>
            <a:p>
              <a:pPr marL="482600" lvl="1"/>
              <a:endParaRPr lang="en-US" sz="2100" b="1" dirty="0">
                <a:solidFill>
                  <a:srgbClr val="1E0F8B"/>
                </a:solidFill>
                <a:latin typeface="Arial"/>
                <a:cs typeface="Arial"/>
              </a:endParaRPr>
            </a:p>
          </p:txBody>
        </p:sp>
        <p:pic>
          <p:nvPicPr>
            <p:cNvPr id="10246" name="Picture 6" descr="BFOinside.tiff                                                 01213AC9HD                             BE7B8504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99" y="3519712"/>
              <a:ext cx="664283" cy="595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-988786" y="344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 descr="ONSTR-NBSDClogoEmbed_sansCol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9832"/>
            <a:ext cx="1761675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/>
      <p:bldP spid="102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76200"/>
            <a:ext cx="8153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700" b="1" u="sng" dirty="0" smtClean="0">
                <a:solidFill>
                  <a:srgbClr val="330066"/>
                </a:solidFill>
                <a:latin typeface="Arial"/>
                <a:cs typeface="Arial"/>
              </a:rPr>
              <a:t>Etiology of </a:t>
            </a:r>
            <a:r>
              <a:rPr lang="en-US" sz="2700" b="1" u="sng" dirty="0" err="1" smtClean="0">
                <a:solidFill>
                  <a:srgbClr val="330066"/>
                </a:solidFill>
                <a:latin typeface="Arial"/>
                <a:cs typeface="Arial"/>
              </a:rPr>
              <a:t>HyperPhenylalaninemia</a:t>
            </a:r>
            <a:r>
              <a:rPr lang="en-US" sz="2700" b="1" u="sng" dirty="0" smtClean="0">
                <a:solidFill>
                  <a:srgbClr val="330066"/>
                </a:solidFill>
                <a:latin typeface="Arial"/>
                <a:cs typeface="Arial"/>
              </a:rPr>
              <a:t> (</a:t>
            </a:r>
            <a:r>
              <a:rPr lang="en-US" sz="2700" b="1" u="sng" dirty="0" err="1" smtClean="0">
                <a:solidFill>
                  <a:srgbClr val="330066"/>
                </a:solidFill>
                <a:latin typeface="Arial"/>
                <a:cs typeface="Arial"/>
              </a:rPr>
              <a:t>a.k.a</a:t>
            </a:r>
            <a:r>
              <a:rPr lang="en-US" sz="2700" b="1" u="sng" dirty="0" smtClean="0">
                <a:solidFill>
                  <a:srgbClr val="330066"/>
                </a:solidFill>
                <a:latin typeface="Arial"/>
                <a:cs typeface="Arial"/>
              </a:rPr>
              <a:t> PKU)</a:t>
            </a:r>
            <a:r>
              <a:rPr lang="en-US" sz="2600" b="1" u="sng" dirty="0" smtClean="0">
                <a:solidFill>
                  <a:srgbClr val="330066"/>
                </a:solidFill>
                <a:latin typeface="Arial Rounded MT Bold" charset="0"/>
              </a:rPr>
              <a:t/>
            </a:r>
            <a:br>
              <a:rPr lang="en-US" sz="2600" b="1" u="sng" dirty="0" smtClean="0">
                <a:solidFill>
                  <a:srgbClr val="330066"/>
                </a:solidFill>
                <a:latin typeface="Arial Rounded MT Bold" charset="0"/>
              </a:rPr>
            </a:br>
            <a:r>
              <a:rPr lang="en-US" sz="1600" b="1" u="sng" dirty="0" smtClean="0">
                <a:solidFill>
                  <a:srgbClr val="330066"/>
                </a:solidFill>
                <a:latin typeface="Arial"/>
                <a:cs typeface="Arial"/>
              </a:rPr>
              <a:t>(</a:t>
            </a:r>
            <a:r>
              <a:rPr lang="en-US" sz="1600" b="1" u="sng" dirty="0">
                <a:solidFill>
                  <a:srgbClr val="330066"/>
                </a:solidFill>
                <a:latin typeface="Arial"/>
                <a:cs typeface="Arial"/>
              </a:rPr>
              <a:t>A</a:t>
            </a:r>
            <a:r>
              <a:rPr lang="en-US" sz="1600" b="1" u="sng" dirty="0" smtClean="0">
                <a:solidFill>
                  <a:srgbClr val="330066"/>
                </a:solidFill>
                <a:latin typeface="Arial"/>
                <a:cs typeface="Arial"/>
              </a:rPr>
              <a:t>n example applicable to all </a:t>
            </a:r>
            <a:r>
              <a:rPr lang="en-US" sz="1600" b="1" u="sng" dirty="0">
                <a:solidFill>
                  <a:srgbClr val="330066"/>
                </a:solidFill>
                <a:latin typeface="Arial"/>
                <a:cs typeface="Arial"/>
              </a:rPr>
              <a:t>IMDs)</a:t>
            </a:r>
            <a:endParaRPr lang="en-US" sz="1600" b="1" u="sng" dirty="0">
              <a:solidFill>
                <a:srgbClr val="070166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7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7" name="Picture 10" descr="00Phe-to-Tyr.jpg        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635" y="1143000"/>
            <a:ext cx="344556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943600" y="743858"/>
            <a:ext cx="3200400" cy="5733142"/>
            <a:chOff x="5943600" y="743858"/>
            <a:chExt cx="3200400" cy="5733142"/>
          </a:xfrm>
        </p:grpSpPr>
        <p:pic>
          <p:nvPicPr>
            <p:cNvPr id="19" name="Picture 24" descr="Tyr-to-DA_400px-Cat#121DBA8.png                                0121DB9EHD                             BE7B8504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542" y="743858"/>
              <a:ext cx="2115458" cy="573314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Oval 29"/>
            <p:cNvSpPr>
              <a:spLocks noChangeArrowheads="1"/>
            </p:cNvSpPr>
            <p:nvPr/>
          </p:nvSpPr>
          <p:spPr bwMode="auto">
            <a:xfrm>
              <a:off x="7144658" y="810987"/>
              <a:ext cx="1447800" cy="762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" name="Oval 30"/>
            <p:cNvSpPr>
              <a:spLocks noChangeArrowheads="1"/>
            </p:cNvSpPr>
            <p:nvPr/>
          </p:nvSpPr>
          <p:spPr bwMode="auto">
            <a:xfrm>
              <a:off x="5943600" y="2667000"/>
              <a:ext cx="838200" cy="228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 flipV="1">
              <a:off x="6629400" y="1524000"/>
              <a:ext cx="685800" cy="11430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3" name="Picture 26" descr="00PHAGene-Good.jpg      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0600"/>
            <a:ext cx="1524000" cy="299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08294" y="990600"/>
            <a:ext cx="1478131" cy="2005814"/>
            <a:chOff x="762000" y="1152040"/>
            <a:chExt cx="1076325" cy="1743560"/>
          </a:xfrm>
        </p:grpSpPr>
        <p:pic>
          <p:nvPicPr>
            <p:cNvPr id="15" name="Picture 4" descr="PAXtetramer_bubles.tiff                                        0121DBAAHD                             BE7B8504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676400"/>
              <a:ext cx="1076325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944219" y="1152040"/>
              <a:ext cx="705537" cy="454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700" b="1" dirty="0">
                  <a:solidFill>
                    <a:srgbClr val="330066"/>
                  </a:solidFill>
                  <a:latin typeface="Arial"/>
                  <a:cs typeface="Arial"/>
                </a:rPr>
                <a:t>PAH</a:t>
              </a:r>
            </a:p>
            <a:p>
              <a:pPr algn="ctr"/>
              <a:r>
                <a:rPr lang="en-US" sz="1050" b="1" dirty="0">
                  <a:solidFill>
                    <a:srgbClr val="330066"/>
                  </a:solidFill>
                  <a:latin typeface="Arial"/>
                  <a:cs typeface="Arial"/>
                </a:rPr>
                <a:t>EC1.14.16.1</a:t>
              </a:r>
            </a:p>
          </p:txBody>
        </p:sp>
      </p:grpSp>
      <p:pic>
        <p:nvPicPr>
          <p:cNvPr id="25" name="Picture 4" descr="00PHAGene-Mono-Patho.jpg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70742"/>
            <a:ext cx="1371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00PHAGene-Compl-Patho.jpg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88884"/>
            <a:ext cx="1712913" cy="320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00PHAGene-PheTyr-Patho.jpg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34239"/>
            <a:ext cx="2036763" cy="311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00PHAGene-Defic-Patho-02.jpg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486400"/>
            <a:ext cx="678179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00PHAGene-Defic-03Accumul.jpg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09584"/>
            <a:ext cx="20574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00PHAGene-01Patho.jpg   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1555102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Logo01_DarkBlueAcronym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91" name="Group 15390"/>
          <p:cNvGrpSpPr/>
          <p:nvPr/>
        </p:nvGrpSpPr>
        <p:grpSpPr>
          <a:xfrm>
            <a:off x="457200" y="5943600"/>
            <a:ext cx="8077200" cy="914400"/>
            <a:chOff x="765058" y="6010729"/>
            <a:chExt cx="7610547" cy="838200"/>
          </a:xfrm>
        </p:grpSpPr>
        <p:pic>
          <p:nvPicPr>
            <p:cNvPr id="15389" name="Picture 15388" descr="00PHA-02ONLY-toAccuul-Patho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58" y="6010729"/>
              <a:ext cx="6705600" cy="838200"/>
            </a:xfrm>
            <a:prstGeom prst="rect">
              <a:avLst/>
            </a:prstGeom>
          </p:spPr>
        </p:pic>
        <p:sp>
          <p:nvSpPr>
            <p:cNvPr id="15390" name="TextBox 15389"/>
            <p:cNvSpPr txBox="1"/>
            <p:nvPr/>
          </p:nvSpPr>
          <p:spPr>
            <a:xfrm>
              <a:off x="7810500" y="6248400"/>
              <a:ext cx="565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80"/>
                  </a:solidFill>
                  <a:latin typeface="Arial Rounded MT Bold"/>
                  <a:cs typeface="Arial Rounded MT Bold"/>
                </a:rPr>
                <a:t>2 ?!</a:t>
              </a:r>
              <a:endParaRPr lang="en-US" dirty="0">
                <a:solidFill>
                  <a:srgbClr val="800080"/>
                </a:solidFill>
                <a:latin typeface="Arial Rounded MT Bold"/>
                <a:cs typeface="Arial Rounded MT Bold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-21774"/>
            <a:ext cx="8534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200" b="1" u="sng" dirty="0" smtClean="0">
                <a:solidFill>
                  <a:srgbClr val="330066"/>
                </a:solidFill>
                <a:latin typeface="Arial"/>
                <a:cs typeface="Arial"/>
              </a:rPr>
              <a:t>Ontological Model of the Etiology of </a:t>
            </a:r>
            <a:r>
              <a:rPr lang="en-US" sz="2200" b="1" u="sng" dirty="0" err="1" smtClean="0">
                <a:solidFill>
                  <a:srgbClr val="330066"/>
                </a:solidFill>
                <a:latin typeface="Arial"/>
                <a:cs typeface="Arial"/>
              </a:rPr>
              <a:t>Hyperphenylalaninemia</a:t>
            </a:r>
            <a:r>
              <a:rPr lang="en-US" sz="1600" b="1" u="sng" dirty="0" smtClean="0">
                <a:solidFill>
                  <a:srgbClr val="330066"/>
                </a:solidFill>
                <a:latin typeface="Arial"/>
                <a:cs typeface="Arial"/>
              </a:rPr>
              <a:t/>
            </a:r>
            <a:br>
              <a:rPr lang="en-US" sz="1600" b="1" u="sng" dirty="0" smtClean="0">
                <a:solidFill>
                  <a:srgbClr val="330066"/>
                </a:solidFill>
                <a:latin typeface="Arial"/>
                <a:cs typeface="Arial"/>
              </a:rPr>
            </a:br>
            <a:r>
              <a:rPr lang="en-US" sz="1600" b="1" u="sng" dirty="0" smtClean="0">
                <a:solidFill>
                  <a:srgbClr val="330066"/>
                </a:solidFill>
                <a:latin typeface="Arial"/>
                <a:cs typeface="Arial"/>
              </a:rPr>
              <a:t>(Applicable with modifications to all IMDs)</a:t>
            </a:r>
            <a:r>
              <a:rPr lang="en-US" sz="1700" b="1" u="sng" dirty="0" smtClean="0">
                <a:solidFill>
                  <a:srgbClr val="330066"/>
                </a:solidFill>
                <a:latin typeface="Arial"/>
                <a:cs typeface="Arial"/>
              </a:rPr>
              <a:t> </a:t>
            </a:r>
            <a:endParaRPr lang="en-US" sz="1700" b="1" u="sng" dirty="0">
              <a:solidFill>
                <a:srgbClr val="330066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8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29" name="Picture 28" descr="00PAH-Gene-Activ-Allblue-00-START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" y="841248"/>
            <a:ext cx="7470648" cy="3877056"/>
          </a:xfrm>
          <a:prstGeom prst="rect">
            <a:avLst/>
          </a:prstGeom>
        </p:spPr>
      </p:pic>
      <p:grpSp>
        <p:nvGrpSpPr>
          <p:cNvPr id="15361" name="Group 15360"/>
          <p:cNvGrpSpPr/>
          <p:nvPr/>
        </p:nvGrpSpPr>
        <p:grpSpPr>
          <a:xfrm>
            <a:off x="155448" y="841248"/>
            <a:ext cx="7470648" cy="5483352"/>
            <a:chOff x="155448" y="841248"/>
            <a:chExt cx="7470648" cy="5483352"/>
          </a:xfrm>
        </p:grpSpPr>
        <p:pic>
          <p:nvPicPr>
            <p:cNvPr id="4" name="Picture 3" descr="01PAH-GeneMutat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316" y="4724400"/>
              <a:ext cx="894389" cy="1600200"/>
            </a:xfrm>
            <a:prstGeom prst="rect">
              <a:avLst/>
            </a:prstGeom>
          </p:spPr>
        </p:pic>
        <p:pic>
          <p:nvPicPr>
            <p:cNvPr id="15360" name="Picture 15359" descr="00PAH-Gene-Activ-RED01-MutAllele.jpg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" y="841248"/>
              <a:ext cx="7470648" cy="3877056"/>
            </a:xfrm>
            <a:prstGeom prst="rect">
              <a:avLst/>
            </a:prstGeom>
          </p:spPr>
        </p:pic>
      </p:grpSp>
      <p:grpSp>
        <p:nvGrpSpPr>
          <p:cNvPr id="15365" name="Group 15364"/>
          <p:cNvGrpSpPr/>
          <p:nvPr/>
        </p:nvGrpSpPr>
        <p:grpSpPr>
          <a:xfrm>
            <a:off x="155448" y="841247"/>
            <a:ext cx="7470648" cy="5180726"/>
            <a:chOff x="155448" y="841247"/>
            <a:chExt cx="7470648" cy="5180726"/>
          </a:xfrm>
        </p:grpSpPr>
        <p:pic>
          <p:nvPicPr>
            <p:cNvPr id="9" name="Picture 8" descr="02PAH-Mono-Patho.jpg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877" y="4724400"/>
              <a:ext cx="990600" cy="1297573"/>
            </a:xfrm>
            <a:prstGeom prst="rect">
              <a:avLst/>
            </a:prstGeom>
          </p:spPr>
        </p:pic>
        <p:pic>
          <p:nvPicPr>
            <p:cNvPr id="15362" name="Picture 15361" descr="00PAH-Gene-Activ-RED02-Monomer.jpg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" y="841247"/>
              <a:ext cx="7470648" cy="3877056"/>
            </a:xfrm>
            <a:prstGeom prst="rect">
              <a:avLst/>
            </a:prstGeom>
          </p:spPr>
        </p:pic>
      </p:grpSp>
      <p:grpSp>
        <p:nvGrpSpPr>
          <p:cNvPr id="15367" name="Group 15366"/>
          <p:cNvGrpSpPr/>
          <p:nvPr/>
        </p:nvGrpSpPr>
        <p:grpSpPr>
          <a:xfrm>
            <a:off x="155448" y="841248"/>
            <a:ext cx="7470648" cy="5483352"/>
            <a:chOff x="155448" y="841248"/>
            <a:chExt cx="7470648" cy="5483352"/>
          </a:xfrm>
        </p:grpSpPr>
        <p:pic>
          <p:nvPicPr>
            <p:cNvPr id="26" name="Picture 25" descr="03PAH-Compl-Patho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994" y="4682850"/>
              <a:ext cx="1490063" cy="1641750"/>
            </a:xfrm>
            <a:prstGeom prst="rect">
              <a:avLst/>
            </a:prstGeom>
          </p:spPr>
        </p:pic>
        <p:pic>
          <p:nvPicPr>
            <p:cNvPr id="15366" name="Picture 15365" descr="00PAH-Gene-Activ-RED03-Complex.jpg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" y="841248"/>
              <a:ext cx="7470648" cy="3877056"/>
            </a:xfrm>
            <a:prstGeom prst="rect">
              <a:avLst/>
            </a:prstGeom>
          </p:spPr>
        </p:pic>
      </p:grpSp>
      <p:pic>
        <p:nvPicPr>
          <p:cNvPr id="24" name="Picture 23" descr="Defective-PAH-02COMPLEX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4" y="749808"/>
            <a:ext cx="3384198" cy="1195177"/>
          </a:xfrm>
          <a:prstGeom prst="rect">
            <a:avLst/>
          </a:prstGeom>
          <a:ln w="12700">
            <a:solidFill>
              <a:srgbClr val="6E003F"/>
            </a:solidFill>
          </a:ln>
        </p:spPr>
      </p:pic>
      <p:grpSp>
        <p:nvGrpSpPr>
          <p:cNvPr id="15369" name="Group 15368"/>
          <p:cNvGrpSpPr/>
          <p:nvPr/>
        </p:nvGrpSpPr>
        <p:grpSpPr>
          <a:xfrm>
            <a:off x="155448" y="841248"/>
            <a:ext cx="7470648" cy="5483352"/>
            <a:chOff x="155448" y="841248"/>
            <a:chExt cx="7470648" cy="5483352"/>
          </a:xfrm>
        </p:grpSpPr>
        <p:pic>
          <p:nvPicPr>
            <p:cNvPr id="11" name="Picture 10" descr="04PAH-Phe-to-Tyr-Patho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119" y="4724400"/>
              <a:ext cx="1740481" cy="1600200"/>
            </a:xfrm>
            <a:prstGeom prst="rect">
              <a:avLst/>
            </a:prstGeom>
          </p:spPr>
        </p:pic>
        <p:pic>
          <p:nvPicPr>
            <p:cNvPr id="15368" name="Picture 15367" descr="00PAH-Gene-Activ-RED04-Activ.jpg"/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" y="841248"/>
              <a:ext cx="7470648" cy="3877056"/>
            </a:xfrm>
            <a:prstGeom prst="rect">
              <a:avLst/>
            </a:prstGeom>
          </p:spPr>
        </p:pic>
      </p:grpSp>
      <p:grpSp>
        <p:nvGrpSpPr>
          <p:cNvPr id="15382" name="Group 15381"/>
          <p:cNvGrpSpPr/>
          <p:nvPr/>
        </p:nvGrpSpPr>
        <p:grpSpPr>
          <a:xfrm>
            <a:off x="155448" y="841248"/>
            <a:ext cx="8150352" cy="5102352"/>
            <a:chOff x="155448" y="841248"/>
            <a:chExt cx="8150352" cy="5102352"/>
          </a:xfrm>
        </p:grpSpPr>
        <p:pic>
          <p:nvPicPr>
            <p:cNvPr id="31" name="Picture 30" descr="00PHA-PheAccumul-From01-Patho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239" y="5315528"/>
              <a:ext cx="1121561" cy="628072"/>
            </a:xfrm>
            <a:prstGeom prst="rect">
              <a:avLst/>
            </a:prstGeom>
          </p:spPr>
        </p:pic>
        <p:pic>
          <p:nvPicPr>
            <p:cNvPr id="15381" name="Picture 15380" descr="00PAH-Gene-Activ-RED05-PheAccumul.jpg"/>
            <p:cNvPicPr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" y="841248"/>
              <a:ext cx="7470648" cy="3877056"/>
            </a:xfrm>
            <a:prstGeom prst="rect">
              <a:avLst/>
            </a:prstGeom>
          </p:spPr>
        </p:pic>
      </p:grpSp>
      <p:pic>
        <p:nvPicPr>
          <p:cNvPr id="15383" name="Picture 15382" descr="00PAH-Gene-Activ-RED06-PheActivPROFILE-END.jpg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" y="841248"/>
            <a:ext cx="7470648" cy="3877056"/>
          </a:xfrm>
          <a:prstGeom prst="rect">
            <a:avLst/>
          </a:prstGeom>
        </p:spPr>
      </p:pic>
      <p:pic>
        <p:nvPicPr>
          <p:cNvPr id="8" name="Picture 7" descr="AbnormalPAH-Activ-ProcessPROFIL.tif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5" y="2725058"/>
            <a:ext cx="2895600" cy="1524000"/>
          </a:xfrm>
          <a:prstGeom prst="rect">
            <a:avLst/>
          </a:prstGeom>
          <a:ln w="12700">
            <a:solidFill>
              <a:srgbClr val="6E003F"/>
            </a:solidFill>
          </a:ln>
        </p:spPr>
      </p:pic>
      <p:grpSp>
        <p:nvGrpSpPr>
          <p:cNvPr id="15388" name="Group 15387"/>
          <p:cNvGrpSpPr/>
          <p:nvPr/>
        </p:nvGrpSpPr>
        <p:grpSpPr>
          <a:xfrm>
            <a:off x="6369955" y="838200"/>
            <a:ext cx="2687920" cy="1250045"/>
            <a:chOff x="6369955" y="838200"/>
            <a:chExt cx="2687920" cy="1250045"/>
          </a:xfrm>
        </p:grpSpPr>
        <p:sp>
          <p:nvSpPr>
            <p:cNvPr id="15384" name="Rounded Rectangle 15383"/>
            <p:cNvSpPr/>
            <p:nvPr/>
          </p:nvSpPr>
          <p:spPr>
            <a:xfrm>
              <a:off x="6369955" y="838200"/>
              <a:ext cx="1252728" cy="1250045"/>
            </a:xfrm>
            <a:prstGeom prst="roundRect">
              <a:avLst/>
            </a:prstGeom>
            <a:noFill/>
            <a:ln w="50800" cap="rnd" cmpd="sng">
              <a:solidFill>
                <a:srgbClr val="FF0000"/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5" name="TextBox 15384"/>
            <p:cNvSpPr txBox="1"/>
            <p:nvPr/>
          </p:nvSpPr>
          <p:spPr>
            <a:xfrm>
              <a:off x="7678058" y="1182916"/>
              <a:ext cx="137981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srgbClr val="FF0000"/>
                  </a:solidFill>
                  <a:latin typeface="Arial"/>
                  <a:cs typeface="Arial"/>
                </a:rPr>
                <a:t>BFO2:</a:t>
              </a:r>
            </a:p>
            <a:p>
              <a:r>
                <a:rPr lang="en-US" sz="1300" b="1" dirty="0" smtClean="0">
                  <a:solidFill>
                    <a:srgbClr val="FF0000"/>
                  </a:solidFill>
                  <a:latin typeface="Arial"/>
                  <a:cs typeface="Arial"/>
                </a:rPr>
                <a:t>process profile</a:t>
              </a:r>
              <a:endParaRPr lang="en-US" sz="1300" b="1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0" name="Picture 29" descr="Logo01_DarkBlueAcronym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76200"/>
            <a:ext cx="8458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350" b="1" u="sng" dirty="0" smtClean="0">
                <a:solidFill>
                  <a:srgbClr val="000043"/>
                </a:solidFill>
                <a:latin typeface="Arial"/>
                <a:cs typeface="Arial"/>
              </a:rPr>
              <a:t>PAH Deficiency the Disorder and </a:t>
            </a:r>
            <a:r>
              <a:rPr lang="en-US" sz="2350" b="1" u="sng" dirty="0" err="1" smtClean="0">
                <a:solidFill>
                  <a:srgbClr val="000043"/>
                </a:solidFill>
                <a:latin typeface="Arial"/>
                <a:cs typeface="Arial"/>
              </a:rPr>
              <a:t>HyperPhe</a:t>
            </a:r>
            <a:r>
              <a:rPr lang="en-US" sz="2350" b="1" u="sng" dirty="0" smtClean="0">
                <a:solidFill>
                  <a:srgbClr val="000043"/>
                </a:solidFill>
                <a:latin typeface="Arial"/>
                <a:cs typeface="Arial"/>
              </a:rPr>
              <a:t> the Disease</a:t>
            </a:r>
            <a:endParaRPr lang="en-US" sz="2350" b="1" u="sng" dirty="0">
              <a:solidFill>
                <a:srgbClr val="000043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9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3" name="Picture 2" descr="00PAH_Defic-Disord-RED00-STAR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1" cy="4648200"/>
          </a:xfrm>
          <a:prstGeom prst="rect">
            <a:avLst/>
          </a:prstGeom>
        </p:spPr>
      </p:pic>
      <p:pic>
        <p:nvPicPr>
          <p:cNvPr id="12" name="Picture 11" descr="00PAH_Defic-Disord-GREEN01-CellHasPAH.jp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645152"/>
          </a:xfrm>
          <a:prstGeom prst="rect">
            <a:avLst/>
          </a:prstGeom>
        </p:spPr>
      </p:pic>
      <p:pic>
        <p:nvPicPr>
          <p:cNvPr id="15" name="Picture 14" descr="00PAH_Defic-Disord-GREEN02-CellHasPAH-NUM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645152"/>
          </a:xfrm>
          <a:prstGeom prst="rect">
            <a:avLst/>
          </a:prstGeom>
        </p:spPr>
      </p:pic>
      <p:pic>
        <p:nvPicPr>
          <p:cNvPr id="17" name="Picture 16" descr="00PAH_Defic-Disord-GREEN02-CellNO-SANSnum2.jp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645152"/>
          </a:xfrm>
          <a:prstGeom prst="rect">
            <a:avLst/>
          </a:prstGeom>
        </p:spPr>
      </p:pic>
      <p:pic>
        <p:nvPicPr>
          <p:cNvPr id="18" name="Picture 17" descr="00PAH_Defic-Disord-GREEN02-CellNOpah-NUM.jp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7183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8600" y="685800"/>
            <a:ext cx="4648200" cy="1066800"/>
          </a:xfrm>
          <a:prstGeom prst="roundRect">
            <a:avLst/>
          </a:prstGeom>
          <a:solidFill>
            <a:srgbClr val="FFF1F1"/>
          </a:solidFill>
          <a:ln w="19050">
            <a:solidFill>
              <a:srgbClr val="800080"/>
            </a:solidFill>
          </a:ln>
          <a:effectLst>
            <a:outerShdw blurRad="40000" dist="20000" dir="5400000" rotWithShape="0">
              <a:srgbClr val="80008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rmAutofit fontScale="77500" lnSpcReduction="20000"/>
          </a:bodyPr>
          <a:lstStyle/>
          <a:p>
            <a:r>
              <a:rPr lang="en-US" sz="1500" b="1" dirty="0" smtClean="0">
                <a:solidFill>
                  <a:srgbClr val="800080"/>
                </a:solidFill>
                <a:latin typeface="Arial"/>
                <a:cs typeface="Arial"/>
              </a:rPr>
              <a:t>OGMS</a:t>
            </a:r>
          </a:p>
          <a:p>
            <a:r>
              <a:rPr lang="en-US" sz="1000" b="1" u="sng" dirty="0" smtClean="0">
                <a:solidFill>
                  <a:srgbClr val="800080"/>
                </a:solidFill>
                <a:latin typeface="Arial"/>
                <a:cs typeface="Arial"/>
              </a:rPr>
              <a:t>DISORDER 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=def.  A material entity which is clinically abnormal  </a:t>
            </a:r>
          </a:p>
          <a:p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                                  and a part of an extended organism. </a:t>
            </a:r>
          </a:p>
          <a:p>
            <a:r>
              <a:rPr lang="en-US" sz="1000" b="1" dirty="0">
                <a:solidFill>
                  <a:srgbClr val="800080"/>
                </a:solidFill>
                <a:latin typeface="Arial"/>
                <a:cs typeface="Arial"/>
              </a:rPr>
              <a:t> 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                                 Disorders are physical basis of disease.</a:t>
            </a:r>
          </a:p>
          <a:p>
            <a:endParaRPr lang="en-US" sz="900" dirty="0" smtClean="0">
              <a:solidFill>
                <a:srgbClr val="800080"/>
              </a:solidFill>
              <a:latin typeface="Arial Rounded MT Bold"/>
              <a:cs typeface="Arial Rounded MT Bold"/>
            </a:endParaRPr>
          </a:p>
          <a:p>
            <a:r>
              <a:rPr lang="en-US" sz="1000" b="1" u="sng" dirty="0" smtClean="0">
                <a:solidFill>
                  <a:srgbClr val="800080"/>
                </a:solidFill>
                <a:latin typeface="Arial"/>
                <a:cs typeface="Arial"/>
              </a:rPr>
              <a:t>DISEASE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 =def.  A disposition </a:t>
            </a:r>
          </a:p>
          <a:p>
            <a:r>
              <a:rPr lang="en-US" sz="1000" b="1" dirty="0">
                <a:solidFill>
                  <a:srgbClr val="800080"/>
                </a:solidFill>
                <a:latin typeface="Arial"/>
                <a:cs typeface="Arial"/>
              </a:rPr>
              <a:t> 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                            (</a:t>
            </a:r>
            <a:r>
              <a:rPr lang="en-US" sz="1000" b="1" dirty="0" err="1" smtClean="0">
                <a:solidFill>
                  <a:srgbClr val="800080"/>
                </a:solidFill>
                <a:latin typeface="Arial"/>
                <a:cs typeface="Arial"/>
              </a:rPr>
              <a:t>i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) to undergo pathological processes that </a:t>
            </a:r>
          </a:p>
          <a:p>
            <a:r>
              <a:rPr lang="en-US" sz="1000" b="1" dirty="0">
                <a:solidFill>
                  <a:srgbClr val="800080"/>
                </a:solidFill>
                <a:latin typeface="Arial"/>
                <a:cs typeface="Arial"/>
              </a:rPr>
              <a:t> 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                            (ii) exists in an organism because of one or more disorders in that organism. </a:t>
            </a:r>
            <a:endParaRPr lang="en-US" sz="1000" b="1" dirty="0">
              <a:solidFill>
                <a:srgbClr val="800080"/>
              </a:solidFill>
              <a:latin typeface="Arial"/>
              <a:cs typeface="Arial"/>
            </a:endParaRPr>
          </a:p>
        </p:txBody>
      </p:sp>
      <p:pic>
        <p:nvPicPr>
          <p:cNvPr id="26" name="Picture 25" descr="00PAH_Defic-Disord-GREEN03-PAHdefic.jp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718304"/>
          </a:xfrm>
          <a:prstGeom prst="rect">
            <a:avLst/>
          </a:prstGeom>
        </p:spPr>
      </p:pic>
      <p:pic>
        <p:nvPicPr>
          <p:cNvPr id="27" name="Picture 26" descr="00PAH_Defic-Disord-GREEN03-PKUHyperPhe.jp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71830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352800" y="5562600"/>
            <a:ext cx="4876800" cy="1219200"/>
            <a:chOff x="3429000" y="5562600"/>
            <a:chExt cx="4876800" cy="1219200"/>
          </a:xfrm>
        </p:grpSpPr>
        <p:pic>
          <p:nvPicPr>
            <p:cNvPr id="9" name="Picture 8" descr="PAHdeficiency_AND-cORr.tif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562600"/>
              <a:ext cx="4876800" cy="1219200"/>
            </a:xfrm>
            <a:prstGeom prst="rect">
              <a:avLst/>
            </a:prstGeom>
            <a:ln w="12700">
              <a:solidFill>
                <a:srgbClr val="0C7F6B"/>
              </a:solidFill>
            </a:ln>
          </p:spPr>
        </p:pic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7848600" y="6001658"/>
              <a:ext cx="304800" cy="228600"/>
            </a:xfrm>
            <a:prstGeom prst="roundRect">
              <a:avLst/>
            </a:prstGeom>
            <a:noFill/>
            <a:ln w="2222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smtClean="0">
                  <a:solidFill>
                    <a:srgbClr val="FF0000"/>
                  </a:solidFill>
                  <a:latin typeface="Arial Rounded MT Bold"/>
                  <a:cs typeface="Arial Rounded MT Bold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Rounded MT Bold"/>
                <a:cs typeface="Arial Rounded MT Bold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7848600" y="6428013"/>
              <a:ext cx="304800" cy="228600"/>
            </a:xfrm>
            <a:prstGeom prst="roundRect">
              <a:avLst/>
            </a:prstGeom>
            <a:noFill/>
            <a:ln w="2222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rgbClr val="FF0000"/>
                  </a:solidFill>
                  <a:latin typeface="Arial Rounded MT Bold"/>
                  <a:cs typeface="Arial Rounded MT Bold"/>
                </a:rPr>
                <a:t>2</a:t>
              </a:r>
            </a:p>
          </p:txBody>
        </p:sp>
      </p:grpSp>
      <p:pic>
        <p:nvPicPr>
          <p:cNvPr id="10" name="Picture 9" descr="HyperPhe.tiff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562600"/>
            <a:ext cx="2895601" cy="1216152"/>
          </a:xfrm>
          <a:prstGeom prst="rect">
            <a:avLst/>
          </a:prstGeom>
          <a:ln w="12700">
            <a:solidFill>
              <a:srgbClr val="0C7F6B"/>
            </a:solidFill>
          </a:ln>
        </p:spPr>
      </p:pic>
      <p:pic>
        <p:nvPicPr>
          <p:cNvPr id="20" name="Picture 19" descr="Logo01_DarkBlueAcronym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SERC_Template_2012_gener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26297</TotalTime>
  <Words>592</Words>
  <Application>Microsoft Macintosh PowerPoint</Application>
  <PresentationFormat>On-screen Show (4:3)</PresentationFormat>
  <Paragraphs>160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SERC_Template_2012_general</vt:lpstr>
      <vt:lpstr>Custom Design</vt:lpstr>
      <vt:lpstr>PowerPoint Presentation</vt:lpstr>
      <vt:lpstr>NewBorn Screening System</vt:lpstr>
      <vt:lpstr>The Data</vt:lpstr>
      <vt:lpstr>The Data = Challenge</vt:lpstr>
      <vt:lpstr>Our Solution:  The Newborn Screening Follow-up Data Integration Collaborative</vt:lpstr>
      <vt:lpstr>  The Ontology for Newborn Screening Follow-up and Translational Research</vt:lpstr>
      <vt:lpstr>Etiology of HyperPhenylalaninemia (a.k.a PKU) (An example applicable to all IMDs)</vt:lpstr>
      <vt:lpstr>Ontological Model of the Etiology of Hyperphenylalaninemia (Applicable with modifications to all IMDs) </vt:lpstr>
      <vt:lpstr>PAH Deficiency the Disorder and HyperPhe the Disease</vt:lpstr>
      <vt:lpstr>PAH Enzyme Activity Participants</vt:lpstr>
      <vt:lpstr>PAH Enzyme Activity Onto Model: Modified Situational Role Model</vt:lpstr>
      <vt:lpstr>All Together Now: From Gene to Disease</vt:lpstr>
      <vt:lpstr>Acknowledgements</vt:lpstr>
      <vt:lpstr>Thank you!</vt:lpstr>
      <vt:lpstr>PowerPoint Presentation</vt:lpstr>
    </vt:vector>
  </TitlesOfParts>
  <Company>Emory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Adrya Stembridge</dc:creator>
  <cp:lastModifiedBy>Snezana Nikolic</cp:lastModifiedBy>
  <cp:revision>655</cp:revision>
  <cp:lastPrinted>2013-07-05T16:17:14Z</cp:lastPrinted>
  <dcterms:created xsi:type="dcterms:W3CDTF">2012-07-10T19:11:56Z</dcterms:created>
  <dcterms:modified xsi:type="dcterms:W3CDTF">2013-07-15T15:22:03Z</dcterms:modified>
</cp:coreProperties>
</file>